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7" r:id="rId5"/>
    <p:sldId id="268" r:id="rId6"/>
    <p:sldId id="269" r:id="rId7"/>
    <p:sldId id="270" r:id="rId8"/>
    <p:sldId id="271" r:id="rId9"/>
    <p:sldId id="275" r:id="rId10"/>
    <p:sldId id="278" r:id="rId11"/>
    <p:sldId id="287" r:id="rId12"/>
    <p:sldId id="288" r:id="rId13"/>
    <p:sldId id="279" r:id="rId14"/>
    <p:sldId id="280" r:id="rId15"/>
    <p:sldId id="289" r:id="rId16"/>
    <p:sldId id="281" r:id="rId17"/>
    <p:sldId id="282" r:id="rId18"/>
    <p:sldId id="295" r:id="rId19"/>
    <p:sldId id="283" r:id="rId20"/>
    <p:sldId id="296" r:id="rId21"/>
    <p:sldId id="294" r:id="rId22"/>
    <p:sldId id="284" r:id="rId23"/>
    <p:sldId id="297" r:id="rId24"/>
    <p:sldId id="285" r:id="rId25"/>
    <p:sldId id="298" r:id="rId26"/>
    <p:sldId id="301" r:id="rId27"/>
    <p:sldId id="299" r:id="rId28"/>
    <p:sldId id="300" r:id="rId29"/>
    <p:sldId id="302" r:id="rId30"/>
    <p:sldId id="304" r:id="rId31"/>
    <p:sldId id="303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1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12" Type="http://schemas.openxmlformats.org/officeDocument/2006/relationships/image" Target="../media/image14.svg"/><Relationship Id="rId2" Type="http://schemas.openxmlformats.org/officeDocument/2006/relationships/image" Target="../media/image4.svg"/><Relationship Id="rId1" Type="http://schemas.openxmlformats.org/officeDocument/2006/relationships/image" Target="../media/image15.png"/><Relationship Id="rId6" Type="http://schemas.openxmlformats.org/officeDocument/2006/relationships/image" Target="../media/image8.svg"/><Relationship Id="rId11" Type="http://schemas.openxmlformats.org/officeDocument/2006/relationships/image" Target="../media/image20.png"/><Relationship Id="rId5" Type="http://schemas.openxmlformats.org/officeDocument/2006/relationships/image" Target="../media/image1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61C0D1-0832-4E21-BB68-A543925DE3B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8595510C-3CF8-4902-9DE2-57844AF5C129}">
      <dgm:prSet custT="1"/>
      <dgm:spPr/>
      <dgm:t>
        <a:bodyPr/>
        <a:lstStyle/>
        <a:p>
          <a:r>
            <a:rPr lang="en-US" sz="1600" dirty="0"/>
            <a:t>European tradition, Genre refers to the emotional response a play engenders, rather than its dramatic form. </a:t>
          </a:r>
        </a:p>
      </dgm:t>
    </dgm:pt>
    <dgm:pt modelId="{E7ACDAF1-393A-4CAE-955F-3E89658A5FA7}" type="parTrans" cxnId="{9E0E4624-5CB4-4697-A628-16FB17B786CE}">
      <dgm:prSet/>
      <dgm:spPr/>
      <dgm:t>
        <a:bodyPr/>
        <a:lstStyle/>
        <a:p>
          <a:endParaRPr lang="en-US"/>
        </a:p>
      </dgm:t>
    </dgm:pt>
    <dgm:pt modelId="{4125C783-DFBE-460E-9B53-48F4CC2F5D3C}" type="sibTrans" cxnId="{9E0E4624-5CB4-4697-A628-16FB17B786CE}">
      <dgm:prSet/>
      <dgm:spPr/>
      <dgm:t>
        <a:bodyPr/>
        <a:lstStyle/>
        <a:p>
          <a:endParaRPr lang="en-US"/>
        </a:p>
      </dgm:t>
    </dgm:pt>
    <dgm:pt modelId="{0C659AAA-3F33-4682-9BE4-DFBA231A5460}">
      <dgm:prSet custT="1"/>
      <dgm:spPr/>
      <dgm:t>
        <a:bodyPr/>
        <a:lstStyle/>
        <a:p>
          <a:r>
            <a:rPr lang="en-US" sz="1600" dirty="0"/>
            <a:t>How we struggle and confront our limitations is the subject of tragedy.</a:t>
          </a:r>
        </a:p>
      </dgm:t>
    </dgm:pt>
    <dgm:pt modelId="{D146F04D-E985-4A9E-8994-60E0DC37E015}" type="parTrans" cxnId="{99420218-8B0B-4D56-A2D0-DB24595EE19A}">
      <dgm:prSet/>
      <dgm:spPr/>
      <dgm:t>
        <a:bodyPr/>
        <a:lstStyle/>
        <a:p>
          <a:endParaRPr lang="en-US"/>
        </a:p>
      </dgm:t>
    </dgm:pt>
    <dgm:pt modelId="{7C30B240-E0DC-488B-8879-2EB7641DCD24}" type="sibTrans" cxnId="{99420218-8B0B-4D56-A2D0-DB24595EE19A}">
      <dgm:prSet/>
      <dgm:spPr/>
      <dgm:t>
        <a:bodyPr/>
        <a:lstStyle/>
        <a:p>
          <a:endParaRPr lang="en-US"/>
        </a:p>
      </dgm:t>
    </dgm:pt>
    <dgm:pt modelId="{6650A3D1-F44F-40AB-85E4-FC80985BCA44}">
      <dgm:prSet custT="1"/>
      <dgm:spPr/>
      <dgm:t>
        <a:bodyPr/>
        <a:lstStyle/>
        <a:p>
          <a:r>
            <a:rPr lang="en-US" sz="1600" dirty="0"/>
            <a:t>The inevitable failure to overcome destiny, that fate is ordained, is key.</a:t>
          </a:r>
        </a:p>
      </dgm:t>
    </dgm:pt>
    <dgm:pt modelId="{1927F740-1E52-4A38-972F-E287DED5DF62}" type="parTrans" cxnId="{6CD64F35-6B81-4D72-A173-A970EB15ED3E}">
      <dgm:prSet/>
      <dgm:spPr/>
      <dgm:t>
        <a:bodyPr/>
        <a:lstStyle/>
        <a:p>
          <a:endParaRPr lang="en-US"/>
        </a:p>
      </dgm:t>
    </dgm:pt>
    <dgm:pt modelId="{3689B8F8-9E30-4FBA-B749-D07C9BCB7FDA}" type="sibTrans" cxnId="{6CD64F35-6B81-4D72-A173-A970EB15ED3E}">
      <dgm:prSet/>
      <dgm:spPr/>
      <dgm:t>
        <a:bodyPr/>
        <a:lstStyle/>
        <a:p>
          <a:endParaRPr lang="en-US"/>
        </a:p>
      </dgm:t>
    </dgm:pt>
    <dgm:pt modelId="{97688034-0C08-411B-B8DE-68091BEEB23D}">
      <dgm:prSet custT="1"/>
      <dgm:spPr/>
      <dgm:t>
        <a:bodyPr/>
        <a:lstStyle/>
        <a:p>
          <a:r>
            <a:rPr lang="en-US" sz="1600" dirty="0"/>
            <a:t>The choices that the tragic hero makes are the trigger of the drama. </a:t>
          </a:r>
        </a:p>
      </dgm:t>
    </dgm:pt>
    <dgm:pt modelId="{6F50B232-40C4-41CA-B705-6BB11175CFCB}" type="parTrans" cxnId="{56688E36-09E5-4E61-A14F-400124419D0D}">
      <dgm:prSet/>
      <dgm:spPr/>
      <dgm:t>
        <a:bodyPr/>
        <a:lstStyle/>
        <a:p>
          <a:endParaRPr lang="en-US"/>
        </a:p>
      </dgm:t>
    </dgm:pt>
    <dgm:pt modelId="{5C1E83DF-9475-41BF-8E2D-5D3120014F77}" type="sibTrans" cxnId="{56688E36-09E5-4E61-A14F-400124419D0D}">
      <dgm:prSet/>
      <dgm:spPr/>
      <dgm:t>
        <a:bodyPr/>
        <a:lstStyle/>
        <a:p>
          <a:endParaRPr lang="en-US"/>
        </a:p>
      </dgm:t>
    </dgm:pt>
    <dgm:pt modelId="{B88CA19E-ED16-4798-9459-349CCA610067}">
      <dgm:prSet custT="1"/>
      <dgm:spPr/>
      <dgm:t>
        <a:bodyPr/>
        <a:lstStyle/>
        <a:p>
          <a:r>
            <a:rPr lang="en-US" sz="1600" dirty="0"/>
            <a:t>Tragedy documents the struggle between desire and necessity.</a:t>
          </a:r>
        </a:p>
      </dgm:t>
    </dgm:pt>
    <dgm:pt modelId="{40C7C5B6-92B0-4CB0-BE36-CCD3002A6291}" type="parTrans" cxnId="{1B953DA7-015D-4230-8B79-F6FE497323E6}">
      <dgm:prSet/>
      <dgm:spPr/>
      <dgm:t>
        <a:bodyPr/>
        <a:lstStyle/>
        <a:p>
          <a:endParaRPr lang="en-US"/>
        </a:p>
      </dgm:t>
    </dgm:pt>
    <dgm:pt modelId="{2CA69F48-AD08-4831-B2A3-1FFEFB7B85DA}" type="sibTrans" cxnId="{1B953DA7-015D-4230-8B79-F6FE497323E6}">
      <dgm:prSet/>
      <dgm:spPr/>
      <dgm:t>
        <a:bodyPr/>
        <a:lstStyle/>
        <a:p>
          <a:endParaRPr lang="en-US"/>
        </a:p>
      </dgm:t>
    </dgm:pt>
    <dgm:pt modelId="{BF17F122-68F8-43AE-8AFB-0CCFAF3A1EBD}">
      <dgm:prSet custT="1"/>
      <dgm:spPr/>
      <dgm:t>
        <a:bodyPr/>
        <a:lstStyle/>
        <a:p>
          <a:r>
            <a:rPr lang="en-US" sz="1600" dirty="0"/>
            <a:t>When the hero’s choices lead to failure or disaster, the hero assumes responsibility for the drama’s chain of events. Tragedy, therefore, embodies a moral lesson</a:t>
          </a:r>
          <a:r>
            <a:rPr lang="en-US" sz="1400" dirty="0"/>
            <a:t>.</a:t>
          </a:r>
        </a:p>
      </dgm:t>
    </dgm:pt>
    <dgm:pt modelId="{3E843CAF-98F6-4A4E-8368-9120F65EA770}" type="parTrans" cxnId="{031E1145-EF1E-49D2-A495-3D5E8397AD33}">
      <dgm:prSet/>
      <dgm:spPr/>
      <dgm:t>
        <a:bodyPr/>
        <a:lstStyle/>
        <a:p>
          <a:endParaRPr lang="en-US"/>
        </a:p>
      </dgm:t>
    </dgm:pt>
    <dgm:pt modelId="{C7620909-0D47-4A1E-A77C-132DC82B182C}" type="sibTrans" cxnId="{031E1145-EF1E-49D2-A495-3D5E8397AD33}">
      <dgm:prSet/>
      <dgm:spPr/>
      <dgm:t>
        <a:bodyPr/>
        <a:lstStyle/>
        <a:p>
          <a:endParaRPr lang="en-US"/>
        </a:p>
      </dgm:t>
    </dgm:pt>
    <dgm:pt modelId="{8469A472-8B33-46B5-8AF6-56D2E0432623}" type="pres">
      <dgm:prSet presAssocID="{8961C0D1-0832-4E21-BB68-A543925DE3BF}" presName="root" presStyleCnt="0">
        <dgm:presLayoutVars>
          <dgm:dir/>
          <dgm:resizeHandles val="exact"/>
        </dgm:presLayoutVars>
      </dgm:prSet>
      <dgm:spPr/>
    </dgm:pt>
    <dgm:pt modelId="{F996A7A7-54F9-41E5-AB6A-F335F6C6DA1D}" type="pres">
      <dgm:prSet presAssocID="{8595510C-3CF8-4902-9DE2-57844AF5C129}" presName="compNode" presStyleCnt="0"/>
      <dgm:spPr/>
    </dgm:pt>
    <dgm:pt modelId="{95B4AE87-782C-499A-8DFA-3D23D6919D73}" type="pres">
      <dgm:prSet presAssocID="{8595510C-3CF8-4902-9DE2-57844AF5C129}" presName="bgRect" presStyleLbl="bgShp" presStyleIdx="0" presStyleCnt="6"/>
      <dgm:spPr/>
    </dgm:pt>
    <dgm:pt modelId="{D1F944E0-B531-4368-BFFF-30080F6B31CE}" type="pres">
      <dgm:prSet presAssocID="{8595510C-3CF8-4902-9DE2-57844AF5C129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Joker Hat"/>
        </a:ext>
      </dgm:extLst>
    </dgm:pt>
    <dgm:pt modelId="{622AD7B6-CFD1-4039-A5D9-F6168BA43E1E}" type="pres">
      <dgm:prSet presAssocID="{8595510C-3CF8-4902-9DE2-57844AF5C129}" presName="spaceRect" presStyleCnt="0"/>
      <dgm:spPr/>
    </dgm:pt>
    <dgm:pt modelId="{B53876A5-E07B-42A8-BC8C-B29CB178B039}" type="pres">
      <dgm:prSet presAssocID="{8595510C-3CF8-4902-9DE2-57844AF5C129}" presName="parTx" presStyleLbl="revTx" presStyleIdx="0" presStyleCnt="6">
        <dgm:presLayoutVars>
          <dgm:chMax val="0"/>
          <dgm:chPref val="0"/>
        </dgm:presLayoutVars>
      </dgm:prSet>
      <dgm:spPr/>
    </dgm:pt>
    <dgm:pt modelId="{7387DC20-EA3A-47E5-B3BC-C1F119AD73CB}" type="pres">
      <dgm:prSet presAssocID="{4125C783-DFBE-460E-9B53-48F4CC2F5D3C}" presName="sibTrans" presStyleCnt="0"/>
      <dgm:spPr/>
    </dgm:pt>
    <dgm:pt modelId="{5614CDCE-8E1E-45F9-8FB1-3F721692B83C}" type="pres">
      <dgm:prSet presAssocID="{0C659AAA-3F33-4682-9BE4-DFBA231A5460}" presName="compNode" presStyleCnt="0"/>
      <dgm:spPr/>
    </dgm:pt>
    <dgm:pt modelId="{08BCD0B2-CF95-4D11-961C-718E93D24546}" type="pres">
      <dgm:prSet presAssocID="{0C659AAA-3F33-4682-9BE4-DFBA231A5460}" presName="bgRect" presStyleLbl="bgShp" presStyleIdx="1" presStyleCnt="6"/>
      <dgm:spPr/>
    </dgm:pt>
    <dgm:pt modelId="{094D972F-E446-481B-9B51-F3BA75C6182D}" type="pres">
      <dgm:prSet presAssocID="{0C659AAA-3F33-4682-9BE4-DFBA231A5460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rritant"/>
        </a:ext>
      </dgm:extLst>
    </dgm:pt>
    <dgm:pt modelId="{3F957A00-6C68-4E28-8A6F-17019B209CFF}" type="pres">
      <dgm:prSet presAssocID="{0C659AAA-3F33-4682-9BE4-DFBA231A5460}" presName="spaceRect" presStyleCnt="0"/>
      <dgm:spPr/>
    </dgm:pt>
    <dgm:pt modelId="{748BB36D-E3F0-474C-A8ED-803C81F0BDBE}" type="pres">
      <dgm:prSet presAssocID="{0C659AAA-3F33-4682-9BE4-DFBA231A5460}" presName="parTx" presStyleLbl="revTx" presStyleIdx="1" presStyleCnt="6">
        <dgm:presLayoutVars>
          <dgm:chMax val="0"/>
          <dgm:chPref val="0"/>
        </dgm:presLayoutVars>
      </dgm:prSet>
      <dgm:spPr/>
    </dgm:pt>
    <dgm:pt modelId="{380E9426-4D04-40E8-8485-BE7AE47F930B}" type="pres">
      <dgm:prSet presAssocID="{7C30B240-E0DC-488B-8879-2EB7641DCD24}" presName="sibTrans" presStyleCnt="0"/>
      <dgm:spPr/>
    </dgm:pt>
    <dgm:pt modelId="{6ED839BA-444D-42A9-A4C8-C7E54804AB76}" type="pres">
      <dgm:prSet presAssocID="{6650A3D1-F44F-40AB-85E4-FC80985BCA44}" presName="compNode" presStyleCnt="0"/>
      <dgm:spPr/>
    </dgm:pt>
    <dgm:pt modelId="{A5642B0D-137E-4DD0-8D89-5735F9B9752F}" type="pres">
      <dgm:prSet presAssocID="{6650A3D1-F44F-40AB-85E4-FC80985BCA44}" presName="bgRect" presStyleLbl="bgShp" presStyleIdx="2" presStyleCnt="6"/>
      <dgm:spPr/>
    </dgm:pt>
    <dgm:pt modelId="{86D284C9-F9F4-48A0-A657-75301C88E03B}" type="pres">
      <dgm:prSet presAssocID="{6650A3D1-F44F-40AB-85E4-FC80985BCA44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isconnected"/>
        </a:ext>
      </dgm:extLst>
    </dgm:pt>
    <dgm:pt modelId="{36ED8B06-3773-4BF0-BCF7-D6B08F008081}" type="pres">
      <dgm:prSet presAssocID="{6650A3D1-F44F-40AB-85E4-FC80985BCA44}" presName="spaceRect" presStyleCnt="0"/>
      <dgm:spPr/>
    </dgm:pt>
    <dgm:pt modelId="{30022AAB-AF6B-441C-B8F5-36AD6496BE48}" type="pres">
      <dgm:prSet presAssocID="{6650A3D1-F44F-40AB-85E4-FC80985BCA44}" presName="parTx" presStyleLbl="revTx" presStyleIdx="2" presStyleCnt="6">
        <dgm:presLayoutVars>
          <dgm:chMax val="0"/>
          <dgm:chPref val="0"/>
        </dgm:presLayoutVars>
      </dgm:prSet>
      <dgm:spPr/>
    </dgm:pt>
    <dgm:pt modelId="{BE395E62-4D95-4AF0-9EE6-AF72E0AA09C0}" type="pres">
      <dgm:prSet presAssocID="{3689B8F8-9E30-4FBA-B749-D07C9BCB7FDA}" presName="sibTrans" presStyleCnt="0"/>
      <dgm:spPr/>
    </dgm:pt>
    <dgm:pt modelId="{7639ECC9-E5CD-4EA3-8F7C-7AD71C24883D}" type="pres">
      <dgm:prSet presAssocID="{97688034-0C08-411B-B8DE-68091BEEB23D}" presName="compNode" presStyleCnt="0"/>
      <dgm:spPr/>
    </dgm:pt>
    <dgm:pt modelId="{D16B3524-BBA1-469A-9411-7B50812E5FC4}" type="pres">
      <dgm:prSet presAssocID="{97688034-0C08-411B-B8DE-68091BEEB23D}" presName="bgRect" presStyleLbl="bgShp" presStyleIdx="3" presStyleCnt="6"/>
      <dgm:spPr/>
    </dgm:pt>
    <dgm:pt modelId="{1849FA80-A05C-4355-A278-99E3E691929E}" type="pres">
      <dgm:prSet presAssocID="{97688034-0C08-411B-B8DE-68091BEEB23D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rama"/>
        </a:ext>
      </dgm:extLst>
    </dgm:pt>
    <dgm:pt modelId="{FAEE5684-80CE-4231-B3D7-94AE59A7C9F7}" type="pres">
      <dgm:prSet presAssocID="{97688034-0C08-411B-B8DE-68091BEEB23D}" presName="spaceRect" presStyleCnt="0"/>
      <dgm:spPr/>
    </dgm:pt>
    <dgm:pt modelId="{95B0B3CA-C9E3-48BA-AC8A-8C61E7C470BF}" type="pres">
      <dgm:prSet presAssocID="{97688034-0C08-411B-B8DE-68091BEEB23D}" presName="parTx" presStyleLbl="revTx" presStyleIdx="3" presStyleCnt="6">
        <dgm:presLayoutVars>
          <dgm:chMax val="0"/>
          <dgm:chPref val="0"/>
        </dgm:presLayoutVars>
      </dgm:prSet>
      <dgm:spPr/>
    </dgm:pt>
    <dgm:pt modelId="{6A35AE2B-BC1A-4366-BDBF-517003072EA6}" type="pres">
      <dgm:prSet presAssocID="{5C1E83DF-9475-41BF-8E2D-5D3120014F77}" presName="sibTrans" presStyleCnt="0"/>
      <dgm:spPr/>
    </dgm:pt>
    <dgm:pt modelId="{7FAAE37A-0944-4B12-938C-189866C53397}" type="pres">
      <dgm:prSet presAssocID="{B88CA19E-ED16-4798-9459-349CCA610067}" presName="compNode" presStyleCnt="0"/>
      <dgm:spPr/>
    </dgm:pt>
    <dgm:pt modelId="{FDAB45F2-D10E-4D55-AB8E-76DF6AC9A6B4}" type="pres">
      <dgm:prSet presAssocID="{B88CA19E-ED16-4798-9459-349CCA610067}" presName="bgRect" presStyleLbl="bgShp" presStyleIdx="4" presStyleCnt="6"/>
      <dgm:spPr/>
    </dgm:pt>
    <dgm:pt modelId="{26EB4010-0673-4F44-967A-3CC73133DEAF}" type="pres">
      <dgm:prSet presAssocID="{B88CA19E-ED16-4798-9459-349CCA610067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 mark"/>
        </a:ext>
      </dgm:extLst>
    </dgm:pt>
    <dgm:pt modelId="{1F174FD7-7E44-45D2-B2B2-F850EA8E8078}" type="pres">
      <dgm:prSet presAssocID="{B88CA19E-ED16-4798-9459-349CCA610067}" presName="spaceRect" presStyleCnt="0"/>
      <dgm:spPr/>
    </dgm:pt>
    <dgm:pt modelId="{2B5DE11F-5243-4A15-AC9F-EA9E34F0DB44}" type="pres">
      <dgm:prSet presAssocID="{B88CA19E-ED16-4798-9459-349CCA610067}" presName="parTx" presStyleLbl="revTx" presStyleIdx="4" presStyleCnt="6">
        <dgm:presLayoutVars>
          <dgm:chMax val="0"/>
          <dgm:chPref val="0"/>
        </dgm:presLayoutVars>
      </dgm:prSet>
      <dgm:spPr/>
    </dgm:pt>
    <dgm:pt modelId="{37C137A5-12F4-4C84-B97C-BDDE1AE83F2C}" type="pres">
      <dgm:prSet presAssocID="{2CA69F48-AD08-4831-B2A3-1FFEFB7B85DA}" presName="sibTrans" presStyleCnt="0"/>
      <dgm:spPr/>
    </dgm:pt>
    <dgm:pt modelId="{CA09F045-6F35-4A2D-9152-9FC4EC8FD455}" type="pres">
      <dgm:prSet presAssocID="{BF17F122-68F8-43AE-8AFB-0CCFAF3A1EBD}" presName="compNode" presStyleCnt="0"/>
      <dgm:spPr/>
    </dgm:pt>
    <dgm:pt modelId="{89A4368F-16BD-44DA-969E-3D04A6517F18}" type="pres">
      <dgm:prSet presAssocID="{BF17F122-68F8-43AE-8AFB-0CCFAF3A1EBD}" presName="bgRect" presStyleLbl="bgShp" presStyleIdx="5" presStyleCnt="6"/>
      <dgm:spPr/>
    </dgm:pt>
    <dgm:pt modelId="{CE987B8F-6DAA-4B3D-BB05-B443CDF225FF}" type="pres">
      <dgm:prSet presAssocID="{BF17F122-68F8-43AE-8AFB-0CCFAF3A1EBD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ptain"/>
        </a:ext>
      </dgm:extLst>
    </dgm:pt>
    <dgm:pt modelId="{11A87DCB-58CE-43FB-8BE1-E31BEA8CA82E}" type="pres">
      <dgm:prSet presAssocID="{BF17F122-68F8-43AE-8AFB-0CCFAF3A1EBD}" presName="spaceRect" presStyleCnt="0"/>
      <dgm:spPr/>
    </dgm:pt>
    <dgm:pt modelId="{30F2292C-9B6E-452C-967E-7796C5812AD6}" type="pres">
      <dgm:prSet presAssocID="{BF17F122-68F8-43AE-8AFB-0CCFAF3A1EBD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FBDB1814-F5AA-4F64-B120-F9A2A9A5EDCF}" type="presOf" srcId="{8595510C-3CF8-4902-9DE2-57844AF5C129}" destId="{B53876A5-E07B-42A8-BC8C-B29CB178B039}" srcOrd="0" destOrd="0" presId="urn:microsoft.com/office/officeart/2018/2/layout/IconVerticalSolidList"/>
    <dgm:cxn modelId="{99420218-8B0B-4D56-A2D0-DB24595EE19A}" srcId="{8961C0D1-0832-4E21-BB68-A543925DE3BF}" destId="{0C659AAA-3F33-4682-9BE4-DFBA231A5460}" srcOrd="1" destOrd="0" parTransId="{D146F04D-E985-4A9E-8994-60E0DC37E015}" sibTransId="{7C30B240-E0DC-488B-8879-2EB7641DCD24}"/>
    <dgm:cxn modelId="{9E0E4624-5CB4-4697-A628-16FB17B786CE}" srcId="{8961C0D1-0832-4E21-BB68-A543925DE3BF}" destId="{8595510C-3CF8-4902-9DE2-57844AF5C129}" srcOrd="0" destOrd="0" parTransId="{E7ACDAF1-393A-4CAE-955F-3E89658A5FA7}" sibTransId="{4125C783-DFBE-460E-9B53-48F4CC2F5D3C}"/>
    <dgm:cxn modelId="{4E822F2F-CD22-4A9A-AC3F-B0CB7CF933E2}" type="presOf" srcId="{6650A3D1-F44F-40AB-85E4-FC80985BCA44}" destId="{30022AAB-AF6B-441C-B8F5-36AD6496BE48}" srcOrd="0" destOrd="0" presId="urn:microsoft.com/office/officeart/2018/2/layout/IconVerticalSolidList"/>
    <dgm:cxn modelId="{6CD64F35-6B81-4D72-A173-A970EB15ED3E}" srcId="{8961C0D1-0832-4E21-BB68-A543925DE3BF}" destId="{6650A3D1-F44F-40AB-85E4-FC80985BCA44}" srcOrd="2" destOrd="0" parTransId="{1927F740-1E52-4A38-972F-E287DED5DF62}" sibTransId="{3689B8F8-9E30-4FBA-B749-D07C9BCB7FDA}"/>
    <dgm:cxn modelId="{56688E36-09E5-4E61-A14F-400124419D0D}" srcId="{8961C0D1-0832-4E21-BB68-A543925DE3BF}" destId="{97688034-0C08-411B-B8DE-68091BEEB23D}" srcOrd="3" destOrd="0" parTransId="{6F50B232-40C4-41CA-B705-6BB11175CFCB}" sibTransId="{5C1E83DF-9475-41BF-8E2D-5D3120014F77}"/>
    <dgm:cxn modelId="{031E1145-EF1E-49D2-A495-3D5E8397AD33}" srcId="{8961C0D1-0832-4E21-BB68-A543925DE3BF}" destId="{BF17F122-68F8-43AE-8AFB-0CCFAF3A1EBD}" srcOrd="5" destOrd="0" parTransId="{3E843CAF-98F6-4A4E-8368-9120F65EA770}" sibTransId="{C7620909-0D47-4A1E-A77C-132DC82B182C}"/>
    <dgm:cxn modelId="{77726848-8F14-4469-966E-49C38E3ACDD2}" type="presOf" srcId="{97688034-0C08-411B-B8DE-68091BEEB23D}" destId="{95B0B3CA-C9E3-48BA-AC8A-8C61E7C470BF}" srcOrd="0" destOrd="0" presId="urn:microsoft.com/office/officeart/2018/2/layout/IconVerticalSolidList"/>
    <dgm:cxn modelId="{4A297368-1662-4D5C-8113-D23AADD92DB5}" type="presOf" srcId="{B88CA19E-ED16-4798-9459-349CCA610067}" destId="{2B5DE11F-5243-4A15-AC9F-EA9E34F0DB44}" srcOrd="0" destOrd="0" presId="urn:microsoft.com/office/officeart/2018/2/layout/IconVerticalSolidList"/>
    <dgm:cxn modelId="{54DD269F-7206-4947-A8F5-B98A6F5927E9}" type="presOf" srcId="{BF17F122-68F8-43AE-8AFB-0CCFAF3A1EBD}" destId="{30F2292C-9B6E-452C-967E-7796C5812AD6}" srcOrd="0" destOrd="0" presId="urn:microsoft.com/office/officeart/2018/2/layout/IconVerticalSolidList"/>
    <dgm:cxn modelId="{E3B7789F-71FA-4EE8-80B6-84FBED132497}" type="presOf" srcId="{8961C0D1-0832-4E21-BB68-A543925DE3BF}" destId="{8469A472-8B33-46B5-8AF6-56D2E0432623}" srcOrd="0" destOrd="0" presId="urn:microsoft.com/office/officeart/2018/2/layout/IconVerticalSolidList"/>
    <dgm:cxn modelId="{1B953DA7-015D-4230-8B79-F6FE497323E6}" srcId="{8961C0D1-0832-4E21-BB68-A543925DE3BF}" destId="{B88CA19E-ED16-4798-9459-349CCA610067}" srcOrd="4" destOrd="0" parTransId="{40C7C5B6-92B0-4CB0-BE36-CCD3002A6291}" sibTransId="{2CA69F48-AD08-4831-B2A3-1FFEFB7B85DA}"/>
    <dgm:cxn modelId="{E336FCC8-AF5B-47B6-B31F-703211E92D21}" type="presOf" srcId="{0C659AAA-3F33-4682-9BE4-DFBA231A5460}" destId="{748BB36D-E3F0-474C-A8ED-803C81F0BDBE}" srcOrd="0" destOrd="0" presId="urn:microsoft.com/office/officeart/2018/2/layout/IconVerticalSolidList"/>
    <dgm:cxn modelId="{32ECF8D2-AEAF-4B66-A4A9-A87C340923ED}" type="presParOf" srcId="{8469A472-8B33-46B5-8AF6-56D2E0432623}" destId="{F996A7A7-54F9-41E5-AB6A-F335F6C6DA1D}" srcOrd="0" destOrd="0" presId="urn:microsoft.com/office/officeart/2018/2/layout/IconVerticalSolidList"/>
    <dgm:cxn modelId="{DE6776E6-4F4A-446D-880C-377B768A64EC}" type="presParOf" srcId="{F996A7A7-54F9-41E5-AB6A-F335F6C6DA1D}" destId="{95B4AE87-782C-499A-8DFA-3D23D6919D73}" srcOrd="0" destOrd="0" presId="urn:microsoft.com/office/officeart/2018/2/layout/IconVerticalSolidList"/>
    <dgm:cxn modelId="{88F32516-5F0D-4AD4-ADFF-AEF54C864DAB}" type="presParOf" srcId="{F996A7A7-54F9-41E5-AB6A-F335F6C6DA1D}" destId="{D1F944E0-B531-4368-BFFF-30080F6B31CE}" srcOrd="1" destOrd="0" presId="urn:microsoft.com/office/officeart/2018/2/layout/IconVerticalSolidList"/>
    <dgm:cxn modelId="{83C71586-8767-490E-8AC6-7C7E943014B6}" type="presParOf" srcId="{F996A7A7-54F9-41E5-AB6A-F335F6C6DA1D}" destId="{622AD7B6-CFD1-4039-A5D9-F6168BA43E1E}" srcOrd="2" destOrd="0" presId="urn:microsoft.com/office/officeart/2018/2/layout/IconVerticalSolidList"/>
    <dgm:cxn modelId="{68E9E9FB-688B-4B37-9D6C-470493402F88}" type="presParOf" srcId="{F996A7A7-54F9-41E5-AB6A-F335F6C6DA1D}" destId="{B53876A5-E07B-42A8-BC8C-B29CB178B039}" srcOrd="3" destOrd="0" presId="urn:microsoft.com/office/officeart/2018/2/layout/IconVerticalSolidList"/>
    <dgm:cxn modelId="{43B5B064-8828-4977-B15C-91BDE885B18F}" type="presParOf" srcId="{8469A472-8B33-46B5-8AF6-56D2E0432623}" destId="{7387DC20-EA3A-47E5-B3BC-C1F119AD73CB}" srcOrd="1" destOrd="0" presId="urn:microsoft.com/office/officeart/2018/2/layout/IconVerticalSolidList"/>
    <dgm:cxn modelId="{5D7E520F-5146-45E5-82F9-1A581B89D86D}" type="presParOf" srcId="{8469A472-8B33-46B5-8AF6-56D2E0432623}" destId="{5614CDCE-8E1E-45F9-8FB1-3F721692B83C}" srcOrd="2" destOrd="0" presId="urn:microsoft.com/office/officeart/2018/2/layout/IconVerticalSolidList"/>
    <dgm:cxn modelId="{D522E1A2-877A-4E6C-833C-CDFDEAF67621}" type="presParOf" srcId="{5614CDCE-8E1E-45F9-8FB1-3F721692B83C}" destId="{08BCD0B2-CF95-4D11-961C-718E93D24546}" srcOrd="0" destOrd="0" presId="urn:microsoft.com/office/officeart/2018/2/layout/IconVerticalSolidList"/>
    <dgm:cxn modelId="{C46A1612-8667-491C-8264-D86C39DCB480}" type="presParOf" srcId="{5614CDCE-8E1E-45F9-8FB1-3F721692B83C}" destId="{094D972F-E446-481B-9B51-F3BA75C6182D}" srcOrd="1" destOrd="0" presId="urn:microsoft.com/office/officeart/2018/2/layout/IconVerticalSolidList"/>
    <dgm:cxn modelId="{772C5374-C658-4B46-9DBE-03D26E2EC525}" type="presParOf" srcId="{5614CDCE-8E1E-45F9-8FB1-3F721692B83C}" destId="{3F957A00-6C68-4E28-8A6F-17019B209CFF}" srcOrd="2" destOrd="0" presId="urn:microsoft.com/office/officeart/2018/2/layout/IconVerticalSolidList"/>
    <dgm:cxn modelId="{5EBB4F60-6408-45B7-9A33-3757DDF845FB}" type="presParOf" srcId="{5614CDCE-8E1E-45F9-8FB1-3F721692B83C}" destId="{748BB36D-E3F0-474C-A8ED-803C81F0BDBE}" srcOrd="3" destOrd="0" presId="urn:microsoft.com/office/officeart/2018/2/layout/IconVerticalSolidList"/>
    <dgm:cxn modelId="{61AC60B2-262B-4F4D-B0C2-EDD56B2B0B17}" type="presParOf" srcId="{8469A472-8B33-46B5-8AF6-56D2E0432623}" destId="{380E9426-4D04-40E8-8485-BE7AE47F930B}" srcOrd="3" destOrd="0" presId="urn:microsoft.com/office/officeart/2018/2/layout/IconVerticalSolidList"/>
    <dgm:cxn modelId="{AA79137D-78FD-46FB-A44C-9FD89BE333BB}" type="presParOf" srcId="{8469A472-8B33-46B5-8AF6-56D2E0432623}" destId="{6ED839BA-444D-42A9-A4C8-C7E54804AB76}" srcOrd="4" destOrd="0" presId="urn:microsoft.com/office/officeart/2018/2/layout/IconVerticalSolidList"/>
    <dgm:cxn modelId="{50F96E62-9B01-4BC2-B56B-AEE38C264AAD}" type="presParOf" srcId="{6ED839BA-444D-42A9-A4C8-C7E54804AB76}" destId="{A5642B0D-137E-4DD0-8D89-5735F9B9752F}" srcOrd="0" destOrd="0" presId="urn:microsoft.com/office/officeart/2018/2/layout/IconVerticalSolidList"/>
    <dgm:cxn modelId="{ACDDADF9-4ACD-413C-9F32-EAAD2194D621}" type="presParOf" srcId="{6ED839BA-444D-42A9-A4C8-C7E54804AB76}" destId="{86D284C9-F9F4-48A0-A657-75301C88E03B}" srcOrd="1" destOrd="0" presId="urn:microsoft.com/office/officeart/2018/2/layout/IconVerticalSolidList"/>
    <dgm:cxn modelId="{70CD16E3-BA57-4B7A-A525-F2F23A6AD8B1}" type="presParOf" srcId="{6ED839BA-444D-42A9-A4C8-C7E54804AB76}" destId="{36ED8B06-3773-4BF0-BCF7-D6B08F008081}" srcOrd="2" destOrd="0" presId="urn:microsoft.com/office/officeart/2018/2/layout/IconVerticalSolidList"/>
    <dgm:cxn modelId="{DE8D4DDD-DA53-41C7-8715-F96390CC69D3}" type="presParOf" srcId="{6ED839BA-444D-42A9-A4C8-C7E54804AB76}" destId="{30022AAB-AF6B-441C-B8F5-36AD6496BE48}" srcOrd="3" destOrd="0" presId="urn:microsoft.com/office/officeart/2018/2/layout/IconVerticalSolidList"/>
    <dgm:cxn modelId="{47522657-8ABE-4CF3-BEDB-D0CFDEC0A835}" type="presParOf" srcId="{8469A472-8B33-46B5-8AF6-56D2E0432623}" destId="{BE395E62-4D95-4AF0-9EE6-AF72E0AA09C0}" srcOrd="5" destOrd="0" presId="urn:microsoft.com/office/officeart/2018/2/layout/IconVerticalSolidList"/>
    <dgm:cxn modelId="{D04A277A-48F3-4518-8832-1B58091CCB2C}" type="presParOf" srcId="{8469A472-8B33-46B5-8AF6-56D2E0432623}" destId="{7639ECC9-E5CD-4EA3-8F7C-7AD71C24883D}" srcOrd="6" destOrd="0" presId="urn:microsoft.com/office/officeart/2018/2/layout/IconVerticalSolidList"/>
    <dgm:cxn modelId="{0EAD997D-B8DD-4362-B624-7560F10E2962}" type="presParOf" srcId="{7639ECC9-E5CD-4EA3-8F7C-7AD71C24883D}" destId="{D16B3524-BBA1-469A-9411-7B50812E5FC4}" srcOrd="0" destOrd="0" presId="urn:microsoft.com/office/officeart/2018/2/layout/IconVerticalSolidList"/>
    <dgm:cxn modelId="{3798A5EE-1C42-4E94-A16E-3096218616D0}" type="presParOf" srcId="{7639ECC9-E5CD-4EA3-8F7C-7AD71C24883D}" destId="{1849FA80-A05C-4355-A278-99E3E691929E}" srcOrd="1" destOrd="0" presId="urn:microsoft.com/office/officeart/2018/2/layout/IconVerticalSolidList"/>
    <dgm:cxn modelId="{182F9BB2-F12B-4FCD-A95C-D58238428BD6}" type="presParOf" srcId="{7639ECC9-E5CD-4EA3-8F7C-7AD71C24883D}" destId="{FAEE5684-80CE-4231-B3D7-94AE59A7C9F7}" srcOrd="2" destOrd="0" presId="urn:microsoft.com/office/officeart/2018/2/layout/IconVerticalSolidList"/>
    <dgm:cxn modelId="{E3B098A0-5EB1-4451-9904-9E13683C3843}" type="presParOf" srcId="{7639ECC9-E5CD-4EA3-8F7C-7AD71C24883D}" destId="{95B0B3CA-C9E3-48BA-AC8A-8C61E7C470BF}" srcOrd="3" destOrd="0" presId="urn:microsoft.com/office/officeart/2018/2/layout/IconVerticalSolidList"/>
    <dgm:cxn modelId="{22867A14-4C72-4DD0-8E8A-3234FFC1BB4D}" type="presParOf" srcId="{8469A472-8B33-46B5-8AF6-56D2E0432623}" destId="{6A35AE2B-BC1A-4366-BDBF-517003072EA6}" srcOrd="7" destOrd="0" presId="urn:microsoft.com/office/officeart/2018/2/layout/IconVerticalSolidList"/>
    <dgm:cxn modelId="{AC53FB58-4911-467E-8E07-711D8C0936AD}" type="presParOf" srcId="{8469A472-8B33-46B5-8AF6-56D2E0432623}" destId="{7FAAE37A-0944-4B12-938C-189866C53397}" srcOrd="8" destOrd="0" presId="urn:microsoft.com/office/officeart/2018/2/layout/IconVerticalSolidList"/>
    <dgm:cxn modelId="{BCA624BA-E892-42F8-BB84-0D713A0CB8FC}" type="presParOf" srcId="{7FAAE37A-0944-4B12-938C-189866C53397}" destId="{FDAB45F2-D10E-4D55-AB8E-76DF6AC9A6B4}" srcOrd="0" destOrd="0" presId="urn:microsoft.com/office/officeart/2018/2/layout/IconVerticalSolidList"/>
    <dgm:cxn modelId="{EDF8F12B-F54B-4543-921C-707E42C100A5}" type="presParOf" srcId="{7FAAE37A-0944-4B12-938C-189866C53397}" destId="{26EB4010-0673-4F44-967A-3CC73133DEAF}" srcOrd="1" destOrd="0" presId="urn:microsoft.com/office/officeart/2018/2/layout/IconVerticalSolidList"/>
    <dgm:cxn modelId="{A747334A-66A6-4318-9523-576A33BCE88B}" type="presParOf" srcId="{7FAAE37A-0944-4B12-938C-189866C53397}" destId="{1F174FD7-7E44-45D2-B2B2-F850EA8E8078}" srcOrd="2" destOrd="0" presId="urn:microsoft.com/office/officeart/2018/2/layout/IconVerticalSolidList"/>
    <dgm:cxn modelId="{04A5B74B-22EA-4738-A842-0A6E8662C72C}" type="presParOf" srcId="{7FAAE37A-0944-4B12-938C-189866C53397}" destId="{2B5DE11F-5243-4A15-AC9F-EA9E34F0DB44}" srcOrd="3" destOrd="0" presId="urn:microsoft.com/office/officeart/2018/2/layout/IconVerticalSolidList"/>
    <dgm:cxn modelId="{CA4AA0B7-1E5C-4662-A92D-F7CBB956F683}" type="presParOf" srcId="{8469A472-8B33-46B5-8AF6-56D2E0432623}" destId="{37C137A5-12F4-4C84-B97C-BDDE1AE83F2C}" srcOrd="9" destOrd="0" presId="urn:microsoft.com/office/officeart/2018/2/layout/IconVerticalSolidList"/>
    <dgm:cxn modelId="{AFCBFB8A-CD0A-4B65-BF57-7ECD199AFCA6}" type="presParOf" srcId="{8469A472-8B33-46B5-8AF6-56D2E0432623}" destId="{CA09F045-6F35-4A2D-9152-9FC4EC8FD455}" srcOrd="10" destOrd="0" presId="urn:microsoft.com/office/officeart/2018/2/layout/IconVerticalSolidList"/>
    <dgm:cxn modelId="{1D3FC3B6-FA6C-4EBB-927A-1D80E299922C}" type="presParOf" srcId="{CA09F045-6F35-4A2D-9152-9FC4EC8FD455}" destId="{89A4368F-16BD-44DA-969E-3D04A6517F18}" srcOrd="0" destOrd="0" presId="urn:microsoft.com/office/officeart/2018/2/layout/IconVerticalSolidList"/>
    <dgm:cxn modelId="{3FFAD18F-6E67-495C-9C73-390C77C77356}" type="presParOf" srcId="{CA09F045-6F35-4A2D-9152-9FC4EC8FD455}" destId="{CE987B8F-6DAA-4B3D-BB05-B443CDF225FF}" srcOrd="1" destOrd="0" presId="urn:microsoft.com/office/officeart/2018/2/layout/IconVerticalSolidList"/>
    <dgm:cxn modelId="{4919F3D1-8DAD-4530-A6A9-0FCB30CCBA87}" type="presParOf" srcId="{CA09F045-6F35-4A2D-9152-9FC4EC8FD455}" destId="{11A87DCB-58CE-43FB-8BE1-E31BEA8CA82E}" srcOrd="2" destOrd="0" presId="urn:microsoft.com/office/officeart/2018/2/layout/IconVerticalSolidList"/>
    <dgm:cxn modelId="{F96E531C-F41B-439D-9982-A44918F1FDF2}" type="presParOf" srcId="{CA09F045-6F35-4A2D-9152-9FC4EC8FD455}" destId="{30F2292C-9B6E-452C-967E-7796C5812AD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B4AE87-782C-499A-8DFA-3D23D6919D73}">
      <dsp:nvSpPr>
        <dsp:cNvPr id="0" name=""/>
        <dsp:cNvSpPr/>
      </dsp:nvSpPr>
      <dsp:spPr>
        <a:xfrm>
          <a:off x="0" y="2036"/>
          <a:ext cx="6832212" cy="86785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F944E0-B531-4368-BFFF-30080F6B31CE}">
      <dsp:nvSpPr>
        <dsp:cNvPr id="0" name=""/>
        <dsp:cNvSpPr/>
      </dsp:nvSpPr>
      <dsp:spPr>
        <a:xfrm>
          <a:off x="262526" y="197304"/>
          <a:ext cx="477320" cy="47732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3876A5-E07B-42A8-BC8C-B29CB178B039}">
      <dsp:nvSpPr>
        <dsp:cNvPr id="0" name=""/>
        <dsp:cNvSpPr/>
      </dsp:nvSpPr>
      <dsp:spPr>
        <a:xfrm>
          <a:off x="1002372" y="2036"/>
          <a:ext cx="5829839" cy="8678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848" tIns="91848" rIns="91848" bIns="91848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European tradition, Genre refers to the emotional response a play engenders, rather than its dramatic form. </a:t>
          </a:r>
        </a:p>
      </dsp:txBody>
      <dsp:txXfrm>
        <a:off x="1002372" y="2036"/>
        <a:ext cx="5829839" cy="867855"/>
      </dsp:txXfrm>
    </dsp:sp>
    <dsp:sp modelId="{08BCD0B2-CF95-4D11-961C-718E93D24546}">
      <dsp:nvSpPr>
        <dsp:cNvPr id="0" name=""/>
        <dsp:cNvSpPr/>
      </dsp:nvSpPr>
      <dsp:spPr>
        <a:xfrm>
          <a:off x="0" y="1086855"/>
          <a:ext cx="6832212" cy="86785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4D972F-E446-481B-9B51-F3BA75C6182D}">
      <dsp:nvSpPr>
        <dsp:cNvPr id="0" name=""/>
        <dsp:cNvSpPr/>
      </dsp:nvSpPr>
      <dsp:spPr>
        <a:xfrm>
          <a:off x="262526" y="1282123"/>
          <a:ext cx="477320" cy="47732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8BB36D-E3F0-474C-A8ED-803C81F0BDBE}">
      <dsp:nvSpPr>
        <dsp:cNvPr id="0" name=""/>
        <dsp:cNvSpPr/>
      </dsp:nvSpPr>
      <dsp:spPr>
        <a:xfrm>
          <a:off x="1002372" y="1086855"/>
          <a:ext cx="5829839" cy="8678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848" tIns="91848" rIns="91848" bIns="91848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How we struggle and confront our limitations is the subject of tragedy.</a:t>
          </a:r>
        </a:p>
      </dsp:txBody>
      <dsp:txXfrm>
        <a:off x="1002372" y="1086855"/>
        <a:ext cx="5829839" cy="867855"/>
      </dsp:txXfrm>
    </dsp:sp>
    <dsp:sp modelId="{A5642B0D-137E-4DD0-8D89-5735F9B9752F}">
      <dsp:nvSpPr>
        <dsp:cNvPr id="0" name=""/>
        <dsp:cNvSpPr/>
      </dsp:nvSpPr>
      <dsp:spPr>
        <a:xfrm>
          <a:off x="0" y="2171674"/>
          <a:ext cx="6832212" cy="86785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D284C9-F9F4-48A0-A657-75301C88E03B}">
      <dsp:nvSpPr>
        <dsp:cNvPr id="0" name=""/>
        <dsp:cNvSpPr/>
      </dsp:nvSpPr>
      <dsp:spPr>
        <a:xfrm>
          <a:off x="262526" y="2366942"/>
          <a:ext cx="477320" cy="47732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022AAB-AF6B-441C-B8F5-36AD6496BE48}">
      <dsp:nvSpPr>
        <dsp:cNvPr id="0" name=""/>
        <dsp:cNvSpPr/>
      </dsp:nvSpPr>
      <dsp:spPr>
        <a:xfrm>
          <a:off x="1002372" y="2171674"/>
          <a:ext cx="5829839" cy="8678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848" tIns="91848" rIns="91848" bIns="91848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The inevitable failure to overcome destiny, that fate is ordained, is key.</a:t>
          </a:r>
        </a:p>
      </dsp:txBody>
      <dsp:txXfrm>
        <a:off x="1002372" y="2171674"/>
        <a:ext cx="5829839" cy="867855"/>
      </dsp:txXfrm>
    </dsp:sp>
    <dsp:sp modelId="{D16B3524-BBA1-469A-9411-7B50812E5FC4}">
      <dsp:nvSpPr>
        <dsp:cNvPr id="0" name=""/>
        <dsp:cNvSpPr/>
      </dsp:nvSpPr>
      <dsp:spPr>
        <a:xfrm>
          <a:off x="0" y="3256493"/>
          <a:ext cx="6832212" cy="86785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49FA80-A05C-4355-A278-99E3E691929E}">
      <dsp:nvSpPr>
        <dsp:cNvPr id="0" name=""/>
        <dsp:cNvSpPr/>
      </dsp:nvSpPr>
      <dsp:spPr>
        <a:xfrm>
          <a:off x="262526" y="3451761"/>
          <a:ext cx="477320" cy="47732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B0B3CA-C9E3-48BA-AC8A-8C61E7C470BF}">
      <dsp:nvSpPr>
        <dsp:cNvPr id="0" name=""/>
        <dsp:cNvSpPr/>
      </dsp:nvSpPr>
      <dsp:spPr>
        <a:xfrm>
          <a:off x="1002372" y="3256493"/>
          <a:ext cx="5829839" cy="8678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848" tIns="91848" rIns="91848" bIns="91848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The choices that the tragic hero makes are the trigger of the drama. </a:t>
          </a:r>
        </a:p>
      </dsp:txBody>
      <dsp:txXfrm>
        <a:off x="1002372" y="3256493"/>
        <a:ext cx="5829839" cy="867855"/>
      </dsp:txXfrm>
    </dsp:sp>
    <dsp:sp modelId="{FDAB45F2-D10E-4D55-AB8E-76DF6AC9A6B4}">
      <dsp:nvSpPr>
        <dsp:cNvPr id="0" name=""/>
        <dsp:cNvSpPr/>
      </dsp:nvSpPr>
      <dsp:spPr>
        <a:xfrm>
          <a:off x="0" y="4341312"/>
          <a:ext cx="6832212" cy="86785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EB4010-0673-4F44-967A-3CC73133DEAF}">
      <dsp:nvSpPr>
        <dsp:cNvPr id="0" name=""/>
        <dsp:cNvSpPr/>
      </dsp:nvSpPr>
      <dsp:spPr>
        <a:xfrm>
          <a:off x="262526" y="4536580"/>
          <a:ext cx="477320" cy="47732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5DE11F-5243-4A15-AC9F-EA9E34F0DB44}">
      <dsp:nvSpPr>
        <dsp:cNvPr id="0" name=""/>
        <dsp:cNvSpPr/>
      </dsp:nvSpPr>
      <dsp:spPr>
        <a:xfrm>
          <a:off x="1002372" y="4341312"/>
          <a:ext cx="5829839" cy="8678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848" tIns="91848" rIns="91848" bIns="91848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Tragedy documents the struggle between desire and necessity.</a:t>
          </a:r>
        </a:p>
      </dsp:txBody>
      <dsp:txXfrm>
        <a:off x="1002372" y="4341312"/>
        <a:ext cx="5829839" cy="867855"/>
      </dsp:txXfrm>
    </dsp:sp>
    <dsp:sp modelId="{89A4368F-16BD-44DA-969E-3D04A6517F18}">
      <dsp:nvSpPr>
        <dsp:cNvPr id="0" name=""/>
        <dsp:cNvSpPr/>
      </dsp:nvSpPr>
      <dsp:spPr>
        <a:xfrm>
          <a:off x="0" y="5426132"/>
          <a:ext cx="6832212" cy="86785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987B8F-6DAA-4B3D-BB05-B443CDF225FF}">
      <dsp:nvSpPr>
        <dsp:cNvPr id="0" name=""/>
        <dsp:cNvSpPr/>
      </dsp:nvSpPr>
      <dsp:spPr>
        <a:xfrm>
          <a:off x="262526" y="5621399"/>
          <a:ext cx="477320" cy="477320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F2292C-9B6E-452C-967E-7796C5812AD6}">
      <dsp:nvSpPr>
        <dsp:cNvPr id="0" name=""/>
        <dsp:cNvSpPr/>
      </dsp:nvSpPr>
      <dsp:spPr>
        <a:xfrm>
          <a:off x="1002372" y="5426132"/>
          <a:ext cx="5829839" cy="8678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848" tIns="91848" rIns="91848" bIns="91848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When the hero’s choices lead to failure or disaster, the hero assumes responsibility for the drama’s chain of events. Tragedy, therefore, embodies a moral lesson</a:t>
          </a:r>
          <a:r>
            <a:rPr lang="en-US" sz="1400" kern="1200" dirty="0"/>
            <a:t>.</a:t>
          </a:r>
        </a:p>
      </dsp:txBody>
      <dsp:txXfrm>
        <a:off x="1002372" y="5426132"/>
        <a:ext cx="5829839" cy="8678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4C8FD-5590-4074-853E-5FFEB47916D1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F7D899B-8139-46D2-A18A-E4BD7BC1A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146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4C8FD-5590-4074-853E-5FFEB47916D1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F7D899B-8139-46D2-A18A-E4BD7BC1A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216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4C8FD-5590-4074-853E-5FFEB47916D1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F7D899B-8139-46D2-A18A-E4BD7BC1AA9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22457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4C8FD-5590-4074-853E-5FFEB47916D1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F7D899B-8139-46D2-A18A-E4BD7BC1A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03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4C8FD-5590-4074-853E-5FFEB47916D1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F7D899B-8139-46D2-A18A-E4BD7BC1AA95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122425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4C8FD-5590-4074-853E-5FFEB47916D1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F7D899B-8139-46D2-A18A-E4BD7BC1A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0076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4C8FD-5590-4074-853E-5FFEB47916D1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D899B-8139-46D2-A18A-E4BD7BC1A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40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4C8FD-5590-4074-853E-5FFEB47916D1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D899B-8139-46D2-A18A-E4BD7BC1A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371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4C8FD-5590-4074-853E-5FFEB47916D1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D899B-8139-46D2-A18A-E4BD7BC1A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83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4C8FD-5590-4074-853E-5FFEB47916D1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F7D899B-8139-46D2-A18A-E4BD7BC1A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022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4C8FD-5590-4074-853E-5FFEB47916D1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F7D899B-8139-46D2-A18A-E4BD7BC1A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775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4C8FD-5590-4074-853E-5FFEB47916D1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F7D899B-8139-46D2-A18A-E4BD7BC1A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997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4C8FD-5590-4074-853E-5FFEB47916D1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D899B-8139-46D2-A18A-E4BD7BC1A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157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4C8FD-5590-4074-853E-5FFEB47916D1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D899B-8139-46D2-A18A-E4BD7BC1A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34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4C8FD-5590-4074-853E-5FFEB47916D1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D899B-8139-46D2-A18A-E4BD7BC1A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617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4C8FD-5590-4074-853E-5FFEB47916D1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F7D899B-8139-46D2-A18A-E4BD7BC1A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45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4C8FD-5590-4074-853E-5FFEB47916D1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F7D899B-8139-46D2-A18A-E4BD7BC1A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026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6n9ESFJTnHs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jbdGsTjwJfE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7tKUrNskg50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0F_faR2yCeU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eGQToJ9RR-4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FeZMse8YqDs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f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yjeMcRFGxqU?feature=oembed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8TpNILLroDY?feature=oembed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www.youtube.com/watch?v=TonLOAkc1OY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1F8C6-8026-436B-AF40-9B37C283DF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THEATRICAL WORLDS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1F8E34-175B-4894-8E49-56EE104D9F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Edited by Charlie Mitchell</a:t>
            </a:r>
          </a:p>
          <a:p>
            <a:r>
              <a:rPr lang="en-US" sz="900" i="1" dirty="0"/>
              <a:t>Copyright 2014 by the University of Florida Board of Trustees on behalf of the University of Florida School of Theatre and Dance.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044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8" name="Rectangle 70">
            <a:extLst>
              <a:ext uri="{FF2B5EF4-FFF2-40B4-BE49-F238E27FC236}">
                <a16:creationId xmlns:a16="http://schemas.microsoft.com/office/drawing/2014/main" id="{1EDD21E1-BAF0-4314-AB31-82ECB8AC9E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D383AA-2013-4CF7-A533-9036597EF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2699" y="-9196"/>
            <a:ext cx="5122652" cy="1259894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Comedy</a:t>
            </a:r>
          </a:p>
        </p:txBody>
      </p:sp>
      <p:sp>
        <p:nvSpPr>
          <p:cNvPr id="1029" name="Rectangle 72">
            <a:extLst>
              <a:ext uri="{FF2B5EF4-FFF2-40B4-BE49-F238E27FC236}">
                <a16:creationId xmlns:a16="http://schemas.microsoft.com/office/drawing/2014/main" id="{FDC8619C-F25D-468E-95FA-2A2151D7DD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0615E2-007F-4E34-B918-870C7426EE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376" y="645106"/>
            <a:ext cx="6179358" cy="592239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Aristotle: comedy is “an imitation of characters of a lower type [and features]some defect or ugliness which is not painful or destructive.”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Ancient comedy emerged from ancient rituals. Regeneration of the earth at springtime. (Satyr Play)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Comedy is about common people with common problems. 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Comedy’s function is: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Unraveling and remaking the social fabric.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Shows us -the audience  - life as it is.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points out the flaws of man.</a:t>
            </a:r>
          </a:p>
          <a:p>
            <a:pPr>
              <a:lnSpc>
                <a:spcPct val="90000"/>
              </a:lnSpc>
            </a:pPr>
            <a:endParaRPr lang="en-US" dirty="0"/>
          </a:p>
        </p:txBody>
      </p:sp>
      <p:pic>
        <p:nvPicPr>
          <p:cNvPr id="1026" name="Picture 2" descr="Image result for satyr">
            <a:extLst>
              <a:ext uri="{FF2B5EF4-FFF2-40B4-BE49-F238E27FC236}">
                <a16:creationId xmlns:a16="http://schemas.microsoft.com/office/drawing/2014/main" id="{9A37B0C6-8897-472E-8B88-CB9BAB73F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34568" y="645106"/>
            <a:ext cx="4544631" cy="6012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Freeform 12">
            <a:extLst>
              <a:ext uri="{FF2B5EF4-FFF2-40B4-BE49-F238E27FC236}">
                <a16:creationId xmlns:a16="http://schemas.microsoft.com/office/drawing/2014/main" id="{7D9439D6-DEAD-4CEB-A61B-BE3D64D1B5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6301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2" name="Rectangle 70">
            <a:extLst>
              <a:ext uri="{FF2B5EF4-FFF2-40B4-BE49-F238E27FC236}">
                <a16:creationId xmlns:a16="http://schemas.microsoft.com/office/drawing/2014/main" id="{35879851-1A1D-4246-AAA1-C484E85833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418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Image result for Slapstick">
            <a:extLst>
              <a:ext uri="{FF2B5EF4-FFF2-40B4-BE49-F238E27FC236}">
                <a16:creationId xmlns:a16="http://schemas.microsoft.com/office/drawing/2014/main" id="{BB41BACC-57F7-44D5-8BFF-6C2D9ED966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680"/>
          <a:stretch/>
        </p:blipFill>
        <p:spPr bwMode="auto">
          <a:xfrm>
            <a:off x="-8825" y="-561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B9B9812-16EC-4CE2-9012-93EE021EE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>
            <a:normAutofit/>
          </a:bodyPr>
          <a:lstStyle/>
          <a:p>
            <a:r>
              <a:rPr lang="en-US" b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Comedy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C02B1F-A1CD-4A4F-B4A0-8E0D05EEA3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036" y="1457325"/>
            <a:ext cx="10240963" cy="4648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Tools of Comedy:</a:t>
            </a:r>
          </a:p>
          <a:p>
            <a:pPr lvl="1"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Surprise, contrast, and incongruity</a:t>
            </a:r>
          </a:p>
          <a:p>
            <a:pPr lvl="1"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Exaggeration: Parody is the exaggerated imitation of individuals or artistic styles to make them appear ludicrous. For example,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Saturday Night Live.</a:t>
            </a:r>
          </a:p>
          <a:p>
            <a:pPr lvl="1"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Obsession.</a:t>
            </a:r>
          </a:p>
          <a:p>
            <a:pPr lvl="1"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Slapstick: Three Stooges, Fools, Slapstick, etc.</a:t>
            </a:r>
          </a:p>
          <a:p>
            <a:pPr lvl="1"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Transgression: Sexual jokes and violating social taboos.</a:t>
            </a:r>
          </a:p>
          <a:p>
            <a:pPr lvl="1"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Language:  Puns, jokes, and sarcasm.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3859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E2016-5665-4766-949F-1AA9B711E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Comedy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8AE233-E5D9-48E8-9203-12861BFE0F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2" y="1762125"/>
            <a:ext cx="8915400" cy="3777622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numerous subsections of comedy- generally based on the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style of humor or type of plot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Farce, Romantic Comedy, Black Comedy, High and low comedy, Comedy of Manners, and Commedia </a:t>
            </a:r>
            <a:r>
              <a:rPr lang="en-US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dell’art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567147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F88C0-29EE-4541-8991-73FCFD137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7669" y="624110"/>
            <a:ext cx="4137059" cy="1280890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Comedy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E2990A-86DC-4D04-8131-71E1350CED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" y="1493519"/>
            <a:ext cx="5311140" cy="5031105"/>
          </a:xfrm>
        </p:spPr>
        <p:txBody>
          <a:bodyPr>
            <a:normAutofit lnSpcReduction="10000"/>
          </a:bodyPr>
          <a:lstStyle/>
          <a:p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Satire:</a:t>
            </a:r>
          </a:p>
          <a:p>
            <a:pPr lvl="1">
              <a:defRPr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Satire is marked by irony and wit. It explores pressing social issues and provokes debate. </a:t>
            </a:r>
          </a:p>
          <a:p>
            <a:pPr lvl="1">
              <a:defRPr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always topical, corrective and pointed</a:t>
            </a:r>
          </a:p>
          <a:p>
            <a:pPr lvl="1">
              <a:defRPr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usually has a moral or critical position. </a:t>
            </a:r>
          </a:p>
          <a:p>
            <a:pPr lvl="1">
              <a:defRPr/>
            </a:pPr>
            <a:r>
              <a:rPr lang="en-US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Lysistrata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written by Aristophanes. A satirical solution to war</a:t>
            </a:r>
          </a:p>
          <a:p>
            <a:pPr lvl="2">
              <a:defRPr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used laughter as a means of addressing a serious issue.</a:t>
            </a:r>
          </a:p>
          <a:p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F96081-FEAF-4C9D-96F7-3611438E75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52"/>
          <a:stretch/>
        </p:blipFill>
        <p:spPr>
          <a:xfrm>
            <a:off x="6091916" y="10"/>
            <a:ext cx="6100084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5152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A44C337-3893-4B29-A265-B1329150B6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1E0B358-1267-4844-8B3D-B7A279B417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36169" y="228600"/>
            <a:ext cx="2851523" cy="6638625"/>
            <a:chOff x="2487613" y="285750"/>
            <a:chExt cx="2428875" cy="5654676"/>
          </a:xfrm>
        </p:grpSpPr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B24AA06A-F1A5-4BB3-9486-9AE7A53B3F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BDF97590-C600-44CB-9303-4A3679F516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A9BBE156-3FFA-4DC4-8468-35BD28DDC6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F7960DE5-3810-4B1E-B1E2-3BAFEA91ED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359E957C-CE11-446F-8AA7-B3E98390B8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A3E9FE34-CA9E-4443-BEBF-D1B9A1C6C2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id="{4F39D814-8A48-4509-BDEB-826F106591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id="{8C6D08C0-8C49-4B87-9CF4-A1F08714FA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id="{308C612B-4C0D-4863-B9CD-F86ABAA1B2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2" name="Freeform 20">
              <a:extLst>
                <a:ext uri="{FF2B5EF4-FFF2-40B4-BE49-F238E27FC236}">
                  <a16:creationId xmlns:a16="http://schemas.microsoft.com/office/drawing/2014/main" id="{600B1EC8-1B55-4390-A183-C33B5E2273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3" name="Freeform 21">
              <a:extLst>
                <a:ext uri="{FF2B5EF4-FFF2-40B4-BE49-F238E27FC236}">
                  <a16:creationId xmlns:a16="http://schemas.microsoft.com/office/drawing/2014/main" id="{1790A225-91E1-4BE5-A801-5F1E32721C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DFFC46A2-6BBF-47FD-BC17-5EE1DF7CB9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F44CA9C-80E8-44E1-A79C-D6EBFC73BC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77117" y="-786"/>
            <a:ext cx="2356675" cy="6854040"/>
            <a:chOff x="6627813" y="194833"/>
            <a:chExt cx="1952625" cy="5678918"/>
          </a:xfrm>
        </p:grpSpPr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8CB9417F-98D9-4998-B00B-A5932E4C7D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FA79AA3D-583E-4A1E-AF7E-CBD980F596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D80C9F17-A6B2-4A12-BC77-F84264A669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949C9A53-ED97-44CE-BDD5-ED24892116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0F9FDAE7-225B-4072-8907-6EAA061744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9D49818B-8EA3-4B41-9783-EFE0C618C3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01903E65-D822-4457-B0A5-2F41682241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A5CF9DAB-75BF-43D9-B1E7-817D1FAA00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BB22916D-4BCF-4A4C-8714-A2564D34C3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4CD9F734-569E-44E7-BD53-6214E0F18C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7A5DAACB-2F42-40C8-BF6A-75B79299F9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AD78E0F9-8568-4672-A22F-4ED5B1A96F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DE0FB4F-283E-44DB-95E0-B05E3CF33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3096" y="624110"/>
            <a:ext cx="5021516" cy="1280890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Comedy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A5CD610-ED7C-4CED-A9A1-174432C88A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5704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2" name="Freeform 11">
            <a:extLst>
              <a:ext uri="{FF2B5EF4-FFF2-40B4-BE49-F238E27FC236}">
                <a16:creationId xmlns:a16="http://schemas.microsoft.com/office/drawing/2014/main" id="{0C4379BF-8C7A-480A-BC36-DA55D92A93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4645704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69ABF5-859E-45E6-BA22-C3C9B0843F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77" r="23381" b="1"/>
          <a:stretch/>
        </p:blipFill>
        <p:spPr>
          <a:xfrm>
            <a:off x="-1555" y="1731"/>
            <a:ext cx="4671091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1CCE5F-983A-4452-9318-41D2B16434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8828" y="1480731"/>
            <a:ext cx="6347731" cy="4994323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Farce:</a:t>
            </a:r>
          </a:p>
          <a:p>
            <a:pPr lvl="1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Often denigrated as a low form of comedy because of its reliance on broad slapstick humor.</a:t>
            </a:r>
          </a:p>
          <a:p>
            <a:pPr lvl="1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absurdly complicated plots, broad characters who behave irrationally and lots of physical comedy. </a:t>
            </a:r>
          </a:p>
          <a:p>
            <a:pPr lvl="1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Extreme situation and superficial characterization.</a:t>
            </a:r>
          </a:p>
          <a:p>
            <a:pPr lvl="1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 is realized as a response to the situation and not from in depth psychological portraits. </a:t>
            </a:r>
          </a:p>
          <a:p>
            <a:pPr lvl="1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Examples of Farces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Noises Off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Michael Frayn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 Funny Thing Happened on the Way to the Forum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Stephen Sondheim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Bedroom Farce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Alan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Ayckbourn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07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nline Media 3">
            <a:hlinkClick r:id="" action="ppaction://media"/>
            <a:extLst>
              <a:ext uri="{FF2B5EF4-FFF2-40B4-BE49-F238E27FC236}">
                <a16:creationId xmlns:a16="http://schemas.microsoft.com/office/drawing/2014/main" id="{4F90263A-6B1C-4114-938F-F9891A07AC13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32669" y="541337"/>
            <a:ext cx="10267243" cy="577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9601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F9180BC-1D19-4503-A9F3-578B086241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9" r="9991"/>
          <a:stretch/>
        </p:blipFill>
        <p:spPr>
          <a:xfrm>
            <a:off x="4485557" y="10"/>
            <a:ext cx="7706443" cy="6857990"/>
          </a:xfrm>
          <a:prstGeom prst="rect">
            <a:avLst/>
          </a:prstGeom>
        </p:spPr>
      </p:pic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23C7736A-5A08-4021-9AB6-390DFF506A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0"/>
            <a:ext cx="8170246" cy="6858000"/>
          </a:xfrm>
          <a:custGeom>
            <a:avLst/>
            <a:gdLst>
              <a:gd name="connsiteX0" fmla="*/ 4738960 w 8170246"/>
              <a:gd name="connsiteY0" fmla="*/ 0 h 6858000"/>
              <a:gd name="connsiteX1" fmla="*/ 4862151 w 8170246"/>
              <a:gd name="connsiteY1" fmla="*/ 0 h 6858000"/>
              <a:gd name="connsiteX2" fmla="*/ 8088169 w 8170246"/>
              <a:gd name="connsiteY2" fmla="*/ 3226735 h 6858000"/>
              <a:gd name="connsiteX3" fmla="*/ 8088169 w 8170246"/>
              <a:gd name="connsiteY3" fmla="*/ 3626507 h 6858000"/>
              <a:gd name="connsiteX4" fmla="*/ 4857393 w 8170246"/>
              <a:gd name="connsiteY4" fmla="*/ 6858000 h 6858000"/>
              <a:gd name="connsiteX5" fmla="*/ 4783581 w 8170246"/>
              <a:gd name="connsiteY5" fmla="*/ 6858000 h 6858000"/>
              <a:gd name="connsiteX6" fmla="*/ 4734202 w 8170246"/>
              <a:gd name="connsiteY6" fmla="*/ 6858000 h 6858000"/>
              <a:gd name="connsiteX7" fmla="*/ 7964978 w 8170246"/>
              <a:gd name="connsiteY7" fmla="*/ 3626507 h 6858000"/>
              <a:gd name="connsiteX8" fmla="*/ 7964978 w 8170246"/>
              <a:gd name="connsiteY8" fmla="*/ 3226735 h 6858000"/>
              <a:gd name="connsiteX9" fmla="*/ 4738960 w 8170246"/>
              <a:gd name="connsiteY9" fmla="*/ 0 h 6858000"/>
              <a:gd name="connsiteX10" fmla="*/ 0 w 8170246"/>
              <a:gd name="connsiteY10" fmla="*/ 0 h 6858000"/>
              <a:gd name="connsiteX11" fmla="*/ 98791 w 8170246"/>
              <a:gd name="connsiteY11" fmla="*/ 0 h 6858000"/>
              <a:gd name="connsiteX12" fmla="*/ 4456718 w 8170246"/>
              <a:gd name="connsiteY12" fmla="*/ 0 h 6858000"/>
              <a:gd name="connsiteX13" fmla="*/ 4603489 w 8170246"/>
              <a:gd name="connsiteY13" fmla="*/ 0 h 6858000"/>
              <a:gd name="connsiteX14" fmla="*/ 7829507 w 8170246"/>
              <a:gd name="connsiteY14" fmla="*/ 3226735 h 6858000"/>
              <a:gd name="connsiteX15" fmla="*/ 7829507 w 8170246"/>
              <a:gd name="connsiteY15" fmla="*/ 3626507 h 6858000"/>
              <a:gd name="connsiteX16" fmla="*/ 4598731 w 8170246"/>
              <a:gd name="connsiteY16" fmla="*/ 6858000 h 6858000"/>
              <a:gd name="connsiteX17" fmla="*/ 4540663 w 8170246"/>
              <a:gd name="connsiteY17" fmla="*/ 6858000 h 6858000"/>
              <a:gd name="connsiteX18" fmla="*/ 133398 w 8170246"/>
              <a:gd name="connsiteY18" fmla="*/ 6858000 h 6858000"/>
              <a:gd name="connsiteX19" fmla="*/ 0 w 8170246"/>
              <a:gd name="connsiteY1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8170246" h="6858000">
                <a:moveTo>
                  <a:pt x="4738960" y="0"/>
                </a:moveTo>
                <a:lnTo>
                  <a:pt x="4862151" y="0"/>
                </a:lnTo>
                <a:cubicBezTo>
                  <a:pt x="4862151" y="0"/>
                  <a:pt x="4862151" y="0"/>
                  <a:pt x="8088169" y="3226735"/>
                </a:cubicBezTo>
                <a:cubicBezTo>
                  <a:pt x="8197606" y="3336196"/>
                  <a:pt x="8197606" y="3517045"/>
                  <a:pt x="8088169" y="3626507"/>
                </a:cubicBezTo>
                <a:cubicBezTo>
                  <a:pt x="8088169" y="3626507"/>
                  <a:pt x="8088169" y="3626507"/>
                  <a:pt x="4857393" y="6858000"/>
                </a:cubicBezTo>
                <a:cubicBezTo>
                  <a:pt x="4857393" y="6858000"/>
                  <a:pt x="4857393" y="6858000"/>
                  <a:pt x="4783581" y="6858000"/>
                </a:cubicBezTo>
                <a:lnTo>
                  <a:pt x="4734202" y="6858000"/>
                </a:lnTo>
                <a:cubicBezTo>
                  <a:pt x="7964978" y="3626507"/>
                  <a:pt x="7964978" y="3626507"/>
                  <a:pt x="7964978" y="3626507"/>
                </a:cubicBezTo>
                <a:cubicBezTo>
                  <a:pt x="8074415" y="3517045"/>
                  <a:pt x="8074415" y="3336196"/>
                  <a:pt x="7964978" y="3226735"/>
                </a:cubicBezTo>
                <a:cubicBezTo>
                  <a:pt x="4738960" y="0"/>
                  <a:pt x="4738960" y="0"/>
                  <a:pt x="4738960" y="0"/>
                </a:cubicBezTo>
                <a:close/>
                <a:moveTo>
                  <a:pt x="0" y="0"/>
                </a:moveTo>
                <a:lnTo>
                  <a:pt x="98791" y="0"/>
                </a:lnTo>
                <a:cubicBezTo>
                  <a:pt x="1075904" y="0"/>
                  <a:pt x="2469401" y="0"/>
                  <a:pt x="4456718" y="0"/>
                </a:cubicBezTo>
                <a:lnTo>
                  <a:pt x="4603489" y="0"/>
                </a:lnTo>
                <a:cubicBezTo>
                  <a:pt x="4603489" y="0"/>
                  <a:pt x="4603489" y="0"/>
                  <a:pt x="7829507" y="3226735"/>
                </a:cubicBezTo>
                <a:cubicBezTo>
                  <a:pt x="7938944" y="3336196"/>
                  <a:pt x="7938944" y="3517045"/>
                  <a:pt x="7829507" y="3626507"/>
                </a:cubicBezTo>
                <a:cubicBezTo>
                  <a:pt x="7829507" y="3626507"/>
                  <a:pt x="7829507" y="3626507"/>
                  <a:pt x="4598731" y="6858000"/>
                </a:cubicBezTo>
                <a:lnTo>
                  <a:pt x="4540663" y="6858000"/>
                </a:lnTo>
                <a:cubicBezTo>
                  <a:pt x="4077749" y="6858000"/>
                  <a:pt x="2938270" y="6858000"/>
                  <a:pt x="133398" y="6858000"/>
                </a:cubicBezTo>
                <a:lnTo>
                  <a:pt x="0" y="6858000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4EB6EF-8B8B-4084-819B-3BA49FB50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525" y="624110"/>
            <a:ext cx="4623955" cy="1280890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Comedy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33DF4D3-8A35-461A-ABE0-F56B78A13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3DEE73-D129-4AD0-8E83-415C2C721A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0050" y="1457325"/>
            <a:ext cx="4623955" cy="4648200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Romantic Comedy:</a:t>
            </a:r>
          </a:p>
          <a:p>
            <a:pPr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Centers around the relationship between two sympathetic young lovers who, because of a series of extenuating circumstances, cannot be together. Fortunately, they two overcome their obstacles and get to enjoy a happy ending. </a:t>
            </a:r>
          </a:p>
          <a:p>
            <a:pPr lvl="1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842735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C5213-455E-4401-B6D7-1ECCB0EDB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Comedy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1738C9-75D7-40C6-86D5-9D7C0CDD1C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2844" y="1409700"/>
            <a:ext cx="9866312" cy="5067300"/>
          </a:xfrm>
        </p:spPr>
        <p:txBody>
          <a:bodyPr>
            <a:normAutofit fontScale="92500" lnSpcReduction="20000"/>
          </a:bodyPr>
          <a:lstStyle/>
          <a:p>
            <a:r>
              <a:rPr lang="en-US" sz="3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Black Comedy:</a:t>
            </a:r>
          </a:p>
          <a:p>
            <a:pPr lvl="1"/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Tragedy and comedy are not mutually exclusive: some scripts feature elements of both.</a:t>
            </a:r>
          </a:p>
          <a:p>
            <a:pPr lvl="1"/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Sometimes they are comic scripts with a serious ending. Sometimes they are serious plays with happy endings. </a:t>
            </a:r>
          </a:p>
          <a:p>
            <a:pPr lvl="1"/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generally deals with characters and subjects that one would not generally consider funny. </a:t>
            </a:r>
          </a:p>
          <a:p>
            <a:pPr lvl="1"/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 of black comedies: </a:t>
            </a:r>
            <a:r>
              <a:rPr lang="en-US" sz="3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Zoo Story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Edward Albee, </a:t>
            </a:r>
            <a:r>
              <a:rPr lang="en-US" sz="3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Rhinoceros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by Eugene Ionesco, </a:t>
            </a:r>
            <a:r>
              <a:rPr lang="en-US" sz="3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Mr. Marmalade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Noah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Haidle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 </a:t>
            </a:r>
            <a:r>
              <a:rPr lang="en-US" sz="3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Behanding in Spokane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by Martin McDonagh</a:t>
            </a:r>
          </a:p>
        </p:txBody>
      </p:sp>
    </p:spTree>
    <p:extLst>
      <p:ext uri="{BB962C8B-B14F-4D97-AF65-F5344CB8AC3E}">
        <p14:creationId xmlns:p14="http://schemas.microsoft.com/office/powerpoint/2010/main" val="15370978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E5BA9-1B04-4921-826F-DEDADF2A0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Online Media 3">
            <a:hlinkClick r:id="" action="ppaction://media"/>
            <a:extLst>
              <a:ext uri="{FF2B5EF4-FFF2-40B4-BE49-F238E27FC236}">
                <a16:creationId xmlns:a16="http://schemas.microsoft.com/office/drawing/2014/main" id="{045F9066-FF5C-4F31-99C0-DCD35645C6F3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881231" y="624110"/>
            <a:ext cx="9805944" cy="5515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6631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0AC34-E0B8-4F74-A2D0-482BBA0FE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Comedy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CB180E-DB9A-4C99-A14B-C53F0FDB91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9062" y="1438275"/>
            <a:ext cx="9374188" cy="4229100"/>
          </a:xfrm>
        </p:spPr>
        <p:txBody>
          <a:bodyPr/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Comedy (Comedy of Manners):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Comic wordplay, humor based on mistaken identities and false assumptions, and characters who flout the conventions of an exceedingly mannered society are all elements of high comedy. </a:t>
            </a:r>
          </a:p>
          <a:p>
            <a:pPr lvl="1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Jean-Baptiste Poquelin (1622-1673),or Molière was his stage name, is the inventor of this genre.</a:t>
            </a:r>
          </a:p>
          <a:p>
            <a:pPr lvl="1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Oscar Wilde was the master of this form. </a:t>
            </a:r>
          </a:p>
          <a:p>
            <a:pPr lvl="1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Examples of Comedy of Manners: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Importance of Being Ernest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Oscar Wilde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 Miser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Tartuffe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Molière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424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E3B21-171F-493B-B9DA-EB83BFAA7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237" y="119124"/>
            <a:ext cx="6431306" cy="125989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766145"/>
                </a:solidFill>
              </a:rPr>
              <a:t>Chapter Seven – “Genres”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D57818-D0E4-486E-B2B5-738A10A2C9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880" y="1603493"/>
            <a:ext cx="3650278" cy="3759253"/>
          </a:xfrm>
        </p:spPr>
        <p:txBody>
          <a:bodyPr>
            <a:normAutofit/>
          </a:bodyPr>
          <a:lstStyle/>
          <a:p>
            <a:pPr>
              <a:buClr>
                <a:srgbClr val="C38B43"/>
              </a:buClr>
              <a:buFont typeface="+mj-lt"/>
              <a:buAutoNum type="arabicPeriod"/>
            </a:pPr>
            <a:r>
              <a:rPr lang="en-US" dirty="0"/>
              <a:t>Specific actions taking place within the script.</a:t>
            </a:r>
          </a:p>
          <a:p>
            <a:pPr>
              <a:buClr>
                <a:srgbClr val="C38B43"/>
              </a:buClr>
              <a:buFont typeface="+mj-lt"/>
              <a:buAutoNum type="arabicPeriod"/>
            </a:pPr>
            <a:r>
              <a:rPr lang="en-US" dirty="0"/>
              <a:t>Explore 2 approaches to define a production</a:t>
            </a:r>
          </a:p>
          <a:p>
            <a:pPr marL="800100" lvl="1" indent="-342900">
              <a:buClr>
                <a:srgbClr val="C38B43"/>
              </a:buClr>
              <a:buFont typeface="+mj-lt"/>
              <a:buAutoNum type="arabicPeriod"/>
            </a:pPr>
            <a:r>
              <a:rPr lang="en-US" dirty="0"/>
              <a:t>Generic criticism. </a:t>
            </a:r>
          </a:p>
          <a:p>
            <a:pPr marL="1257300" lvl="2" indent="-342900">
              <a:buClr>
                <a:srgbClr val="C38B43"/>
              </a:buClr>
              <a:buFont typeface="+mj-lt"/>
              <a:buAutoNum type="arabicPeriod"/>
            </a:pPr>
            <a:r>
              <a:rPr lang="en-US" dirty="0"/>
              <a:t>Fluid, based on style, script, and the intent of the artist who produced it.</a:t>
            </a:r>
          </a:p>
          <a:p>
            <a:pPr marL="800100" lvl="1" indent="-342900">
              <a:buClr>
                <a:srgbClr val="C38B43"/>
              </a:buClr>
              <a:buFont typeface="+mj-lt"/>
              <a:buAutoNum type="arabicPeriod"/>
            </a:pPr>
            <a:r>
              <a:rPr lang="en-US" dirty="0"/>
              <a:t>second by the cultural movement with which it is affiliated.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9CD7AD-9277-4068-89E5-DF4292DF25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9543" y="945710"/>
            <a:ext cx="6953577" cy="4641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05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C2CA9-E2DF-459C-986E-053ADFA86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Online Media 3">
            <a:hlinkClick r:id="" action="ppaction://media"/>
            <a:extLst>
              <a:ext uri="{FF2B5EF4-FFF2-40B4-BE49-F238E27FC236}">
                <a16:creationId xmlns:a16="http://schemas.microsoft.com/office/drawing/2014/main" id="{C72F6A87-2243-42F7-8B14-2201EA61C7C6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698492" y="624110"/>
            <a:ext cx="10320470" cy="5805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9802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F9F87-5996-43B7-B763-3F41BEAEE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Comedy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709B0D9-7C52-42EA-A2E4-15412F4D8D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15242" y="1994517"/>
            <a:ext cx="3126064" cy="3673825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00541F-858F-4F54-A150-E8CF92A341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4315" y="1994517"/>
            <a:ext cx="2516698" cy="366100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399B41B-8E01-4B06-B005-395938263426}"/>
              </a:ext>
            </a:extLst>
          </p:cNvPr>
          <p:cNvSpPr txBox="1"/>
          <p:nvPr/>
        </p:nvSpPr>
        <p:spPr>
          <a:xfrm>
            <a:off x="3215242" y="5726059"/>
            <a:ext cx="201369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Moliere</a:t>
            </a:r>
          </a:p>
          <a:p>
            <a:r>
              <a:rPr lang="en-US" sz="900" b="1" dirty="0"/>
              <a:t>Photo from Wikimedia Commons</a:t>
            </a:r>
          </a:p>
          <a:p>
            <a:endParaRPr lang="en-US" sz="9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EF470A-F558-4CAE-8DD7-E4C1E97DB0B1}"/>
              </a:ext>
            </a:extLst>
          </p:cNvPr>
          <p:cNvSpPr txBox="1"/>
          <p:nvPr/>
        </p:nvSpPr>
        <p:spPr>
          <a:xfrm>
            <a:off x="7617203" y="5726059"/>
            <a:ext cx="2013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Oscar Wilde</a:t>
            </a:r>
          </a:p>
          <a:p>
            <a:r>
              <a:rPr lang="en-US" sz="900" b="1" dirty="0"/>
              <a:t>Photo from Wikimedia Commons</a:t>
            </a:r>
          </a:p>
        </p:txBody>
      </p:sp>
    </p:spTree>
    <p:extLst>
      <p:ext uri="{BB962C8B-B14F-4D97-AF65-F5344CB8AC3E}">
        <p14:creationId xmlns:p14="http://schemas.microsoft.com/office/powerpoint/2010/main" val="30270754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37FED1-8B94-4727-AAD7-84BCCDD21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Comedy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DCB89C-DDF6-441B-A527-325760BC74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6825" y="2133600"/>
            <a:ext cx="10237787" cy="4514850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 Comedy: </a:t>
            </a:r>
          </a:p>
          <a:p>
            <a:pPr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Characters in low comedy set out to deliberately disrupt social norms. </a:t>
            </a:r>
          </a:p>
          <a:p>
            <a:pPr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humor comes from watching culturally accepted rules and behaviors disrupted by slapstick, violence, exaggerated sexuality and absurd and scatological behavior. </a:t>
            </a:r>
          </a:p>
          <a:p>
            <a:pPr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type of comedy is present in commedia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dell’arte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which began in Italy in the sixteenth century. </a:t>
            </a:r>
          </a:p>
          <a:p>
            <a:pPr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Examples of low comedy: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Nerd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Larry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Shue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Man, Two Guvnors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Richard Bean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3941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5841C-C3BB-4205-9CD3-C1B2F9479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Online Media 3">
            <a:hlinkClick r:id="" action="ppaction://media"/>
            <a:extLst>
              <a:ext uri="{FF2B5EF4-FFF2-40B4-BE49-F238E27FC236}">
                <a16:creationId xmlns:a16="http://schemas.microsoft.com/office/drawing/2014/main" id="{9E32EF85-639B-4545-A01A-79C8DADD42D3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610960" y="337915"/>
            <a:ext cx="10481734" cy="589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728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DABA5-2514-4114-962F-C84423865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Comedy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C3BCC9-A947-42B0-9B42-758AF1AE9C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3550" y="1790700"/>
            <a:ext cx="9771062" cy="4120522"/>
          </a:xfrm>
        </p:spPr>
        <p:txBody>
          <a:bodyPr>
            <a:normAutofit lnSpcReduction="10000"/>
          </a:bodyPr>
          <a:lstStyle/>
          <a:p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Melodrama:</a:t>
            </a:r>
          </a:p>
          <a:p>
            <a:pPr lvl="1"/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Melodrama is one of the most influential genres with its roots in the popular English theatre of the nineteenth century. </a:t>
            </a:r>
          </a:p>
          <a:p>
            <a:pPr lvl="1"/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of the hallmarks of melodrama was simply drawn, one-dimensional characters. </a:t>
            </a:r>
          </a:p>
          <a:p>
            <a:pPr lvl="1"/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characters were defined by their moral alignment- good characters were entirely good and evil characters were entirely evil.</a:t>
            </a:r>
          </a:p>
          <a:p>
            <a:pPr lvl="1"/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Its impact on film and television is undeniable. Many action movies and TV procedurals follow a formulaic plot and feature simplistic, morally absolute characters. </a:t>
            </a:r>
          </a:p>
          <a:p>
            <a:pPr lvl="1"/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51430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F4C104D-5F30-4811-9376-566B26E471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10E2F1-3ABF-42D9-A3AD-B597ADB78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24" y="645106"/>
            <a:ext cx="3650279" cy="1259894"/>
          </a:xfrm>
        </p:spPr>
        <p:txBody>
          <a:bodyPr>
            <a:normAutofit/>
          </a:bodyPr>
          <a:lstStyle/>
          <a:p>
            <a:r>
              <a:rPr lang="en-US" b="1"/>
              <a:t>Rise of the “isms”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15E34B-5D02-4E01-A936-E8E1C0AB6F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873B5-0851-41E5-833D-18C620D3B8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" y="2133600"/>
            <a:ext cx="4116623" cy="3911387"/>
          </a:xfrm>
        </p:spPr>
        <p:txBody>
          <a:bodyPr>
            <a:normAutofit/>
          </a:bodyPr>
          <a:lstStyle/>
          <a:p>
            <a:r>
              <a:rPr lang="en-US" sz="2400" dirty="0"/>
              <a:t>Realism</a:t>
            </a:r>
          </a:p>
          <a:p>
            <a:r>
              <a:rPr lang="en-US" sz="2400" dirty="0"/>
              <a:t>Naturalism</a:t>
            </a:r>
          </a:p>
          <a:p>
            <a:r>
              <a:rPr lang="en-US" sz="2400" dirty="0"/>
              <a:t>Absurdism/Antirealism </a:t>
            </a:r>
          </a:p>
          <a:p>
            <a:r>
              <a:rPr lang="en-US" sz="2400" dirty="0"/>
              <a:t>Feminist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C1FC9E-CE93-478E-9E88-480BFA0584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543" y="1310773"/>
            <a:ext cx="6953577" cy="3911387"/>
          </a:xfrm>
          <a:prstGeom prst="rect">
            <a:avLst/>
          </a:prstGeom>
        </p:spPr>
      </p:pic>
      <p:sp>
        <p:nvSpPr>
          <p:cNvPr id="14" name="Freeform 11">
            <a:extLst>
              <a:ext uri="{FF2B5EF4-FFF2-40B4-BE49-F238E27FC236}">
                <a16:creationId xmlns:a16="http://schemas.microsoft.com/office/drawing/2014/main" id="{7DE3414B-B032-4710-A468-D3285E38C5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0871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3AFE8E-DFEC-49C2-AD62-C2B08FFF9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625" y="0"/>
            <a:ext cx="8911687" cy="1280890"/>
          </a:xfrm>
        </p:spPr>
        <p:txBody>
          <a:bodyPr/>
          <a:lstStyle/>
          <a:p>
            <a:r>
              <a:rPr lang="en-US" dirty="0"/>
              <a:t>Samuel Becket, Waiting for Godot</a:t>
            </a:r>
          </a:p>
        </p:txBody>
      </p:sp>
      <p:pic>
        <p:nvPicPr>
          <p:cNvPr id="4" name="Online Media 3">
            <a:hlinkClick r:id="" action="ppaction://media"/>
            <a:extLst>
              <a:ext uri="{FF2B5EF4-FFF2-40B4-BE49-F238E27FC236}">
                <a16:creationId xmlns:a16="http://schemas.microsoft.com/office/drawing/2014/main" id="{E7373ED1-9CD5-47E9-BB4C-F67FF80ABE10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628246" y="746125"/>
            <a:ext cx="10442223" cy="587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1236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6" name="Rectangle 9">
            <a:extLst>
              <a:ext uri="{FF2B5EF4-FFF2-40B4-BE49-F238E27FC236}">
                <a16:creationId xmlns:a16="http://schemas.microsoft.com/office/drawing/2014/main" id="{2B258D2B-6AC3-4B3A-A87C-FD7E65178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53F609-4277-4E85-B7E6-91E5AF1F2EB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" r="26009" b="-1"/>
          <a:stretch/>
        </p:blipFill>
        <p:spPr>
          <a:xfrm>
            <a:off x="1" y="10"/>
            <a:ext cx="7574440" cy="6857990"/>
          </a:xfrm>
          <a:prstGeom prst="rect">
            <a:avLst/>
          </a:prstGeom>
        </p:spPr>
      </p:pic>
      <p:sp>
        <p:nvSpPr>
          <p:cNvPr id="12" name="Freeform 5">
            <a:extLst>
              <a:ext uri="{FF2B5EF4-FFF2-40B4-BE49-F238E27FC236}">
                <a16:creationId xmlns:a16="http://schemas.microsoft.com/office/drawing/2014/main" id="{8D55DD8B-9BF9-4B91-A22D-2D3F2AEFF1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1" y="659027"/>
            <a:ext cx="9042690" cy="1035152"/>
          </a:xfrm>
          <a:custGeom>
            <a:avLst/>
            <a:gdLst>
              <a:gd name="T0" fmla="*/ 1900 w 1902"/>
              <a:gd name="T1" fmla="*/ 77 h 163"/>
              <a:gd name="T2" fmla="*/ 1826 w 1902"/>
              <a:gd name="T3" fmla="*/ 3 h 163"/>
              <a:gd name="T4" fmla="*/ 1825 w 1902"/>
              <a:gd name="T5" fmla="*/ 2 h 163"/>
              <a:gd name="T6" fmla="*/ 1819 w 1902"/>
              <a:gd name="T7" fmla="*/ 0 h 163"/>
              <a:gd name="T8" fmla="*/ 1363 w 1902"/>
              <a:gd name="T9" fmla="*/ 0 h 163"/>
              <a:gd name="T10" fmla="*/ 1348 w 1902"/>
              <a:gd name="T11" fmla="*/ 0 h 163"/>
              <a:gd name="T12" fmla="*/ 1225 w 1902"/>
              <a:gd name="T13" fmla="*/ 0 h 163"/>
              <a:gd name="T14" fmla="*/ 1033 w 1902"/>
              <a:gd name="T15" fmla="*/ 0 h 163"/>
              <a:gd name="T16" fmla="*/ 892 w 1902"/>
              <a:gd name="T17" fmla="*/ 0 h 163"/>
              <a:gd name="T18" fmla="*/ 786 w 1902"/>
              <a:gd name="T19" fmla="*/ 0 h 163"/>
              <a:gd name="T20" fmla="*/ 577 w 1902"/>
              <a:gd name="T21" fmla="*/ 0 h 163"/>
              <a:gd name="T22" fmla="*/ 562 w 1902"/>
              <a:gd name="T23" fmla="*/ 0 h 163"/>
              <a:gd name="T24" fmla="*/ 439 w 1902"/>
              <a:gd name="T25" fmla="*/ 0 h 163"/>
              <a:gd name="T26" fmla="*/ 106 w 1902"/>
              <a:gd name="T27" fmla="*/ 0 h 163"/>
              <a:gd name="T28" fmla="*/ 0 w 1902"/>
              <a:gd name="T29" fmla="*/ 0 h 163"/>
              <a:gd name="T30" fmla="*/ 0 w 1902"/>
              <a:gd name="T31" fmla="*/ 163 h 163"/>
              <a:gd name="T32" fmla="*/ 106 w 1902"/>
              <a:gd name="T33" fmla="*/ 163 h 163"/>
              <a:gd name="T34" fmla="*/ 439 w 1902"/>
              <a:gd name="T35" fmla="*/ 163 h 163"/>
              <a:gd name="T36" fmla="*/ 562 w 1902"/>
              <a:gd name="T37" fmla="*/ 163 h 163"/>
              <a:gd name="T38" fmla="*/ 577 w 1902"/>
              <a:gd name="T39" fmla="*/ 163 h 163"/>
              <a:gd name="T40" fmla="*/ 786 w 1902"/>
              <a:gd name="T41" fmla="*/ 163 h 163"/>
              <a:gd name="T42" fmla="*/ 892 w 1902"/>
              <a:gd name="T43" fmla="*/ 163 h 163"/>
              <a:gd name="T44" fmla="*/ 1033 w 1902"/>
              <a:gd name="T45" fmla="*/ 163 h 163"/>
              <a:gd name="T46" fmla="*/ 1225 w 1902"/>
              <a:gd name="T47" fmla="*/ 163 h 163"/>
              <a:gd name="T48" fmla="*/ 1348 w 1902"/>
              <a:gd name="T49" fmla="*/ 163 h 163"/>
              <a:gd name="T50" fmla="*/ 1363 w 1902"/>
              <a:gd name="T51" fmla="*/ 163 h 163"/>
              <a:gd name="T52" fmla="*/ 1819 w 1902"/>
              <a:gd name="T53" fmla="*/ 163 h 163"/>
              <a:gd name="T54" fmla="*/ 1825 w 1902"/>
              <a:gd name="T55" fmla="*/ 161 h 163"/>
              <a:gd name="T56" fmla="*/ 1826 w 1902"/>
              <a:gd name="T57" fmla="*/ 160 h 163"/>
              <a:gd name="T58" fmla="*/ 1900 w 1902"/>
              <a:gd name="T59" fmla="*/ 86 h 163"/>
              <a:gd name="T60" fmla="*/ 1900 w 1902"/>
              <a:gd name="T61" fmla="*/ 7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02" h="163">
                <a:moveTo>
                  <a:pt x="1900" y="77"/>
                </a:moveTo>
                <a:cubicBezTo>
                  <a:pt x="1826" y="3"/>
                  <a:pt x="1826" y="3"/>
                  <a:pt x="1826" y="3"/>
                </a:cubicBezTo>
                <a:cubicBezTo>
                  <a:pt x="1825" y="2"/>
                  <a:pt x="1825" y="2"/>
                  <a:pt x="1825" y="2"/>
                </a:cubicBezTo>
                <a:cubicBezTo>
                  <a:pt x="1823" y="1"/>
                  <a:pt x="1821" y="0"/>
                  <a:pt x="1819" y="0"/>
                </a:cubicBezTo>
                <a:cubicBezTo>
                  <a:pt x="1363" y="0"/>
                  <a:pt x="1363" y="0"/>
                  <a:pt x="1363" y="0"/>
                </a:cubicBezTo>
                <a:cubicBezTo>
                  <a:pt x="1348" y="0"/>
                  <a:pt x="1348" y="0"/>
                  <a:pt x="1348" y="0"/>
                </a:cubicBezTo>
                <a:cubicBezTo>
                  <a:pt x="1225" y="0"/>
                  <a:pt x="1225" y="0"/>
                  <a:pt x="1225" y="0"/>
                </a:cubicBezTo>
                <a:cubicBezTo>
                  <a:pt x="1033" y="0"/>
                  <a:pt x="1033" y="0"/>
                  <a:pt x="1033" y="0"/>
                </a:cubicBezTo>
                <a:cubicBezTo>
                  <a:pt x="892" y="0"/>
                  <a:pt x="892" y="0"/>
                  <a:pt x="892" y="0"/>
                </a:cubicBezTo>
                <a:cubicBezTo>
                  <a:pt x="786" y="0"/>
                  <a:pt x="786" y="0"/>
                  <a:pt x="786" y="0"/>
                </a:cubicBezTo>
                <a:cubicBezTo>
                  <a:pt x="577" y="0"/>
                  <a:pt x="577" y="0"/>
                  <a:pt x="577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39" y="0"/>
                  <a:pt x="439" y="0"/>
                  <a:pt x="439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3"/>
                  <a:pt x="0" y="163"/>
                  <a:pt x="0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439" y="163"/>
                  <a:pt x="439" y="163"/>
                  <a:pt x="439" y="163"/>
                </a:cubicBezTo>
                <a:cubicBezTo>
                  <a:pt x="562" y="163"/>
                  <a:pt x="562" y="163"/>
                  <a:pt x="562" y="163"/>
                </a:cubicBezTo>
                <a:cubicBezTo>
                  <a:pt x="577" y="163"/>
                  <a:pt x="577" y="163"/>
                  <a:pt x="577" y="163"/>
                </a:cubicBezTo>
                <a:cubicBezTo>
                  <a:pt x="786" y="163"/>
                  <a:pt x="786" y="163"/>
                  <a:pt x="786" y="163"/>
                </a:cubicBezTo>
                <a:cubicBezTo>
                  <a:pt x="892" y="163"/>
                  <a:pt x="892" y="163"/>
                  <a:pt x="892" y="163"/>
                </a:cubicBezTo>
                <a:cubicBezTo>
                  <a:pt x="1033" y="163"/>
                  <a:pt x="1033" y="163"/>
                  <a:pt x="1033" y="163"/>
                </a:cubicBezTo>
                <a:cubicBezTo>
                  <a:pt x="1225" y="163"/>
                  <a:pt x="1225" y="163"/>
                  <a:pt x="1225" y="163"/>
                </a:cubicBezTo>
                <a:cubicBezTo>
                  <a:pt x="1348" y="163"/>
                  <a:pt x="1348" y="163"/>
                  <a:pt x="1348" y="163"/>
                </a:cubicBezTo>
                <a:cubicBezTo>
                  <a:pt x="1363" y="163"/>
                  <a:pt x="1363" y="163"/>
                  <a:pt x="1363" y="163"/>
                </a:cubicBezTo>
                <a:cubicBezTo>
                  <a:pt x="1819" y="163"/>
                  <a:pt x="1819" y="163"/>
                  <a:pt x="1819" y="163"/>
                </a:cubicBezTo>
                <a:cubicBezTo>
                  <a:pt x="1821" y="163"/>
                  <a:pt x="1823" y="162"/>
                  <a:pt x="1825" y="161"/>
                </a:cubicBezTo>
                <a:cubicBezTo>
                  <a:pt x="1825" y="160"/>
                  <a:pt x="1825" y="160"/>
                  <a:pt x="1826" y="160"/>
                </a:cubicBezTo>
                <a:cubicBezTo>
                  <a:pt x="1900" y="86"/>
                  <a:pt x="1900" y="86"/>
                  <a:pt x="1900" y="86"/>
                </a:cubicBezTo>
                <a:cubicBezTo>
                  <a:pt x="1902" y="83"/>
                  <a:pt x="1902" y="79"/>
                  <a:pt x="1900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DB4CF7-1A7B-447B-B663-1425619B4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867" y="787400"/>
            <a:ext cx="7145866" cy="778933"/>
          </a:xfrm>
        </p:spPr>
        <p:txBody>
          <a:bodyPr anchor="ctr">
            <a:normAutofit/>
          </a:bodyPr>
          <a:lstStyle/>
          <a:p>
            <a:r>
              <a:rPr lang="en-US" sz="3000">
                <a:solidFill>
                  <a:srgbClr val="FEFFFF"/>
                </a:solidFill>
              </a:rPr>
              <a:t>Antonin Artaud – Theatre of  Cruelty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D69B83-F894-4A17-BBE8-01A2F13237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0286" y="1694179"/>
            <a:ext cx="4235980" cy="4573632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Spectacles – Primal and poetic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Unique language, half way between gesture and thought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Assault the senses of the audience 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Theatre of Cruelty</a:t>
            </a:r>
          </a:p>
          <a:p>
            <a:pPr lvl="1">
              <a:lnSpc>
                <a:spcPct val="90000"/>
              </a:lnSpc>
            </a:pP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Stage directions:</a:t>
            </a:r>
          </a:p>
          <a:p>
            <a:pPr lvl="2">
              <a:lnSpc>
                <a:spcPct val="90000"/>
              </a:lnSpc>
            </a:pP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Two stars are seen colliding and from them fall a series of legs of living flesh with feet, hands, scalps, masks, colonnades, porticos, temples, alembics falling more and more slowly…</a:t>
            </a:r>
          </a:p>
          <a:p>
            <a:pPr lvl="1">
              <a:lnSpc>
                <a:spcPct val="90000"/>
              </a:lnSpc>
            </a:pP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Hard to produce</a:t>
            </a:r>
          </a:p>
        </p:txBody>
      </p:sp>
    </p:spTree>
    <p:extLst>
      <p:ext uri="{BB962C8B-B14F-4D97-AF65-F5344CB8AC3E}">
        <p14:creationId xmlns:p14="http://schemas.microsoft.com/office/powerpoint/2010/main" val="29980245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2C87E-3164-4EA2-9D0F-EFAA90B7A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250" y="0"/>
            <a:ext cx="8911687" cy="1280890"/>
          </a:xfrm>
        </p:spPr>
        <p:txBody>
          <a:bodyPr/>
          <a:lstStyle/>
          <a:p>
            <a:r>
              <a:rPr lang="en-US" dirty="0"/>
              <a:t>2:40 - </a:t>
            </a:r>
          </a:p>
        </p:txBody>
      </p:sp>
      <p:pic>
        <p:nvPicPr>
          <p:cNvPr id="7" name="Online Media 6">
            <a:hlinkClick r:id="" action="ppaction://media"/>
            <a:extLst>
              <a:ext uri="{FF2B5EF4-FFF2-40B4-BE49-F238E27FC236}">
                <a16:creationId xmlns:a16="http://schemas.microsoft.com/office/drawing/2014/main" id="{18B13DD1-76E1-4A2D-AB02-19FEA49E9427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625514" y="483735"/>
            <a:ext cx="10472055" cy="5890530"/>
          </a:xfrm>
          <a:prstGeom prst="rect">
            <a:avLst/>
          </a:prstGeom>
          <a:ln>
            <a:noFill/>
          </a:ln>
          <a:effectLst/>
          <a:scene3d>
            <a:camera prst="orthographicFront"/>
            <a:lightRig rig="balanced" dir="t"/>
          </a:scene3d>
          <a:sp3d prstMaterial="softEdge">
            <a:bevelT w="203200" h="101600" prst="cross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777545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3F4C104D-5F30-4811-9376-566B26E471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2D4799-BCFA-4E6D-8186-F32260FC6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4407" y="289354"/>
            <a:ext cx="5075301" cy="1259894"/>
          </a:xfrm>
        </p:spPr>
        <p:txBody>
          <a:bodyPr>
            <a:normAutofit/>
          </a:bodyPr>
          <a:lstStyle/>
          <a:p>
            <a:r>
              <a:rPr lang="en-US" b="1" dirty="0"/>
              <a:t>Feminist Theatre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15E34B-5D02-4E01-A936-E8E1C0AB6F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4C7B193-5D45-4728-A871-386733003D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" y="1275053"/>
            <a:ext cx="3089910" cy="4278022"/>
          </a:xfrm>
        </p:spPr>
        <p:txBody>
          <a:bodyPr>
            <a:normAutofit/>
          </a:bodyPr>
          <a:lstStyle/>
          <a:p>
            <a:r>
              <a:rPr lang="en-US" sz="2400" dirty="0"/>
              <a:t>Empowering women</a:t>
            </a:r>
          </a:p>
          <a:p>
            <a:r>
              <a:rPr lang="en-US" sz="2400" dirty="0"/>
              <a:t>Questioning </a:t>
            </a:r>
          </a:p>
          <a:p>
            <a:r>
              <a:rPr lang="en-US" sz="2400" dirty="0"/>
              <a:t>How women have been represented in entertainment</a:t>
            </a:r>
          </a:p>
          <a:p>
            <a:r>
              <a:rPr lang="en-US" sz="2400" dirty="0"/>
              <a:t>Expectations </a:t>
            </a:r>
          </a:p>
          <a:p>
            <a:r>
              <a:rPr lang="en-US" sz="2400" dirty="0"/>
              <a:t>Public opinion of choices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AC66931-22AB-4A7D-86F1-AF39A08B44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681" y="1310773"/>
            <a:ext cx="8037440" cy="4521060"/>
          </a:xfrm>
          <a:prstGeom prst="rect">
            <a:avLst/>
          </a:prstGeom>
        </p:spPr>
      </p:pic>
      <p:sp>
        <p:nvSpPr>
          <p:cNvPr id="16" name="Freeform 11">
            <a:extLst>
              <a:ext uri="{FF2B5EF4-FFF2-40B4-BE49-F238E27FC236}">
                <a16:creationId xmlns:a16="http://schemas.microsoft.com/office/drawing/2014/main" id="{7DE3414B-B032-4710-A468-D3285E38C5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326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E2E0F-0F57-410A-9682-7B201F7AD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3096" y="624110"/>
            <a:ext cx="5021516" cy="1280890"/>
          </a:xfrm>
        </p:spPr>
        <p:txBody>
          <a:bodyPr>
            <a:normAutofit/>
          </a:bodyPr>
          <a:lstStyle/>
          <a:p>
            <a:r>
              <a:rPr lang="en-US" dirty="0"/>
              <a:t>Classical and Historical Definitions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3FB926-9C1D-4505-9C3C-E01DC14D81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3663" y="2133600"/>
            <a:ext cx="5967376" cy="463707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700" dirty="0"/>
              <a:t>Genre - Latin for “kind.” </a:t>
            </a:r>
          </a:p>
          <a:p>
            <a:pPr>
              <a:lnSpc>
                <a:spcPct val="90000"/>
              </a:lnSpc>
            </a:pPr>
            <a:r>
              <a:rPr lang="en-US" sz="1700" dirty="0"/>
              <a:t>Aristotle was the first to classify living things based on their similarities in his work </a:t>
            </a:r>
            <a:r>
              <a:rPr lang="en-US" sz="1700" i="1" dirty="0"/>
              <a:t>The History of Animals </a:t>
            </a:r>
            <a:r>
              <a:rPr lang="en-US" sz="1700" dirty="0"/>
              <a:t>(c.350 BCE)</a:t>
            </a:r>
            <a:r>
              <a:rPr lang="en-US" sz="1700" i="1" dirty="0"/>
              <a:t>.</a:t>
            </a:r>
            <a:r>
              <a:rPr lang="en-US" sz="1700" dirty="0"/>
              <a:t> </a:t>
            </a:r>
          </a:p>
          <a:p>
            <a:pPr>
              <a:lnSpc>
                <a:spcPct val="90000"/>
              </a:lnSpc>
            </a:pPr>
            <a:r>
              <a:rPr lang="en-US" sz="1700" dirty="0"/>
              <a:t>He used this same strategy in </a:t>
            </a:r>
            <a:r>
              <a:rPr lang="en-US" sz="1700" i="1" dirty="0"/>
              <a:t>The Poetics </a:t>
            </a:r>
            <a:r>
              <a:rPr lang="en-US" sz="1700" dirty="0"/>
              <a:t>(c.335-323 BCE).</a:t>
            </a:r>
          </a:p>
          <a:p>
            <a:pPr>
              <a:lnSpc>
                <a:spcPct val="90000"/>
              </a:lnSpc>
            </a:pPr>
            <a:r>
              <a:rPr lang="en-US" sz="1700" dirty="0"/>
              <a:t>Tragedy and Comedy.</a:t>
            </a:r>
          </a:p>
          <a:p>
            <a:pPr>
              <a:lnSpc>
                <a:spcPct val="90000"/>
              </a:lnSpc>
            </a:pPr>
            <a:r>
              <a:rPr lang="en-US" sz="1700" dirty="0"/>
              <a:t>Tragedy was probably the most common type of theater in classical Greece. </a:t>
            </a:r>
          </a:p>
          <a:p>
            <a:pPr lvl="1">
              <a:lnSpc>
                <a:spcPct val="90000"/>
              </a:lnSpc>
            </a:pPr>
            <a:r>
              <a:rPr lang="en-US" sz="1700" dirty="0"/>
              <a:t>Aristotle defined Tragedy as “the imitations of an action that is serious and also having magnitude, complete in itself.”</a:t>
            </a:r>
          </a:p>
          <a:p>
            <a:pPr lvl="1">
              <a:lnSpc>
                <a:spcPct val="90000"/>
              </a:lnSpc>
            </a:pPr>
            <a:r>
              <a:rPr lang="en-US" sz="1700" dirty="0"/>
              <a:t>Featured a character that was important, with magnitude, but also had a tragic flaw.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17BE59-38C7-4DC6-A24B-75BB42DB15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328" r="23328"/>
          <a:stretch/>
        </p:blipFill>
        <p:spPr>
          <a:xfrm>
            <a:off x="-1554" y="1731"/>
            <a:ext cx="46558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4429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nline Media 3" title="Nose job   -   from Emotional Creature   -">
            <a:hlinkClick r:id="" action="ppaction://media"/>
            <a:extLst>
              <a:ext uri="{FF2B5EF4-FFF2-40B4-BE49-F238E27FC236}">
                <a16:creationId xmlns:a16="http://schemas.microsoft.com/office/drawing/2014/main" id="{34E51F16-FAC9-4BBA-BBD9-5AEAAE37EA09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659744" y="466725"/>
            <a:ext cx="10532256" cy="592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258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7196D-65AF-4C41-A31B-AB15F92CB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6575" y="0"/>
            <a:ext cx="8911687" cy="1280890"/>
          </a:xfrm>
        </p:spPr>
        <p:txBody>
          <a:bodyPr/>
          <a:lstStyle/>
          <a:p>
            <a:r>
              <a:rPr lang="en-US" dirty="0"/>
              <a:t>Realism – Anton Chekhov</a:t>
            </a:r>
          </a:p>
        </p:txBody>
      </p:sp>
      <p:pic>
        <p:nvPicPr>
          <p:cNvPr id="4" name="Online Media 3" title="The Seagull Movie Clip - To Be Famous (2018) | Movieclips Coming Soon">
            <a:hlinkClick r:id="" action="ppaction://media"/>
            <a:extLst>
              <a:ext uri="{FF2B5EF4-FFF2-40B4-BE49-F238E27FC236}">
                <a16:creationId xmlns:a16="http://schemas.microsoft.com/office/drawing/2014/main" id="{4888BBDE-1706-4BF3-9111-9DBE6C517393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24025" y="904875"/>
            <a:ext cx="10167752" cy="5719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327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FC4AC-4AA4-405B-867A-55D3403A7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9294" y="1345122"/>
            <a:ext cx="3560495" cy="3029344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Classical and Historical Definitions</a:t>
            </a:r>
          </a:p>
        </p:txBody>
      </p:sp>
      <p:graphicFrame>
        <p:nvGraphicFramePr>
          <p:cNvPr id="32" name="Content Placeholder 2">
            <a:extLst>
              <a:ext uri="{FF2B5EF4-FFF2-40B4-BE49-F238E27FC236}">
                <a16:creationId xmlns:a16="http://schemas.microsoft.com/office/drawing/2014/main" id="{4E74E1A1-5C89-4898-9938-18FFD9A77C4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3902678"/>
              </p:ext>
            </p:extLst>
          </p:nvPr>
        </p:nvGraphicFramePr>
        <p:xfrm>
          <a:off x="4713144" y="409576"/>
          <a:ext cx="6832212" cy="6296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91398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14551-570E-4DB8-8CDD-AE5A6D2C8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0944" y="197067"/>
            <a:ext cx="9182599" cy="125989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6E3C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Classical and Historical Definitions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2FB09E-3BC1-4875-979B-EA6E41C16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457" y="1391893"/>
            <a:ext cx="5451626" cy="546610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Clr>
                <a:srgbClr val="8B3D28"/>
              </a:buClr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makes Tragedy so important?</a:t>
            </a:r>
          </a:p>
          <a:p>
            <a:pPr>
              <a:lnSpc>
                <a:spcPct val="90000"/>
              </a:lnSpc>
              <a:buClr>
                <a:srgbClr val="8B3D28"/>
              </a:buClr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stories were related to social class and a noble birth.</a:t>
            </a:r>
          </a:p>
          <a:p>
            <a:pPr>
              <a:lnSpc>
                <a:spcPct val="90000"/>
              </a:lnSpc>
              <a:buClr>
                <a:srgbClr val="8B3D28"/>
              </a:buClr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something happens to a royal family the entire kingdom  was affected. </a:t>
            </a:r>
          </a:p>
          <a:p>
            <a:pPr>
              <a:lnSpc>
                <a:spcPct val="90000"/>
              </a:lnSpc>
              <a:buClr>
                <a:srgbClr val="8B3D28"/>
              </a:buClr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Greeks saw tragedy as a way of explaining why bad things happen. </a:t>
            </a:r>
          </a:p>
          <a:p>
            <a:pPr lvl="1">
              <a:lnSpc>
                <a:spcPct val="90000"/>
              </a:lnSpc>
              <a:buClr>
                <a:srgbClr val="8B3D28"/>
              </a:buClr>
              <a:defRPr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terrible things happen to a good person for no reason , it would suggest chaos rather than order in the world. </a:t>
            </a:r>
          </a:p>
          <a:p>
            <a:pPr>
              <a:lnSpc>
                <a:spcPct val="90000"/>
              </a:lnSpc>
              <a:buClr>
                <a:srgbClr val="8B3D28"/>
              </a:buClr>
              <a:defRPr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Catharsis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emotional purgation</a:t>
            </a:r>
          </a:p>
          <a:p>
            <a:pPr lvl="1">
              <a:lnSpc>
                <a:spcPct val="90000"/>
              </a:lnSpc>
              <a:buClr>
                <a:srgbClr val="8B3D28"/>
              </a:buClr>
              <a:defRPr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Audiences find pleasurable. </a:t>
            </a:r>
          </a:p>
          <a:p>
            <a:pPr lvl="1">
              <a:lnSpc>
                <a:spcPct val="90000"/>
              </a:lnSpc>
              <a:buClr>
                <a:srgbClr val="8B3D28"/>
              </a:buClr>
              <a:defRPr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Pity – because the audience sympathizes with the protagonist</a:t>
            </a:r>
          </a:p>
          <a:p>
            <a:pPr lvl="1">
              <a:lnSpc>
                <a:spcPct val="90000"/>
              </a:lnSpc>
              <a:buClr>
                <a:srgbClr val="8B3D28"/>
              </a:buClr>
              <a:defRPr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Fear – because the audience empathizes with the character who is facing a difficult problem. </a:t>
            </a:r>
          </a:p>
          <a:p>
            <a:pPr>
              <a:lnSpc>
                <a:spcPct val="90000"/>
              </a:lnSpc>
              <a:buClr>
                <a:srgbClr val="8B3D28"/>
              </a:buClr>
              <a:defRPr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Clr>
                <a:srgbClr val="8B3D28"/>
              </a:buClr>
            </a:pPr>
            <a:endParaRPr lang="en-US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9F69B7-DF33-4112-834E-DC6841F7AD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1916" y="1654028"/>
            <a:ext cx="5451627" cy="32299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24714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EF4E9-F67C-4C94-AA27-066CB120F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2896" y="109760"/>
            <a:ext cx="5021516" cy="1280890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Classical and Historical Definitions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37118A-754F-4CEA-9985-EC5EC534B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4126" y="1195629"/>
            <a:ext cx="5580060" cy="530994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Characteristics of the tragic hero: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Never faint of heart/Brave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Refusal to accept fate, 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Protestation against the limits of human power.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Determination to achieve self-fulfillment. 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Become archetypes.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Goodness of the hero is necessary for empathy from the audience.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Hubris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the  pride that leads a character to believe a triumph over the gods could be possible. </a:t>
            </a:r>
            <a:endParaRPr lang="en-US" sz="1800" dirty="0"/>
          </a:p>
          <a:p>
            <a:pPr>
              <a:lnSpc>
                <a:spcPct val="90000"/>
              </a:lnSpc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67A9ED-F33F-4B9D-9241-94A594143E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26" r="14272"/>
          <a:stretch/>
        </p:blipFill>
        <p:spPr>
          <a:xfrm>
            <a:off x="-1554" y="1731"/>
            <a:ext cx="46558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132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A0862-C8D2-4F86-9388-60804F325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7706" y="0"/>
            <a:ext cx="5006273" cy="1280890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Classical and Historical Definitions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88C59-3AC4-4D72-9909-CB5C5A3078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3255" y="1280889"/>
            <a:ext cx="6891070" cy="537708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Dramatic Form and Staging Conventions of a Greek Tragedy: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Downfall of a character of high social status 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Verse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Chorus is involved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Climactic plot, ending with the downfall/death of the hero.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Begin with a prologue that provides exposition.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the prologue there is the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parodos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or entrance of the Chorus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contains 5 episodes punctuated by choral odes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the end is the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exodus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exit of the chorus. </a:t>
            </a:r>
          </a:p>
          <a:p>
            <a:pPr>
              <a:lnSpc>
                <a:spcPct val="90000"/>
              </a:lnSpc>
            </a:pPr>
            <a:endParaRPr lang="en-US" sz="1400" dirty="0"/>
          </a:p>
        </p:txBody>
      </p:sp>
      <p:pic>
        <p:nvPicPr>
          <p:cNvPr id="5" name="Picture 4">
            <a:hlinkClick r:id="rId2"/>
            <a:extLst>
              <a:ext uri="{FF2B5EF4-FFF2-40B4-BE49-F238E27FC236}">
                <a16:creationId xmlns:a16="http://schemas.microsoft.com/office/drawing/2014/main" id="{E44E297F-AD18-4191-A24D-AC796C660F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243" r="17728"/>
          <a:stretch/>
        </p:blipFill>
        <p:spPr>
          <a:xfrm>
            <a:off x="-1554" y="1731"/>
            <a:ext cx="46558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611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12F4A43-38ED-441C-9578-C601FB3B90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82" r="-1" b="29480"/>
          <a:stretch/>
        </p:blipFill>
        <p:spPr>
          <a:xfrm>
            <a:off x="1" y="10"/>
            <a:ext cx="757444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A329EE-A4C0-48EE-8E7C-1C410D830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867" y="787400"/>
            <a:ext cx="7145866" cy="778933"/>
          </a:xfrm>
        </p:spPr>
        <p:txBody>
          <a:bodyPr anchor="ctr">
            <a:normAutofit/>
          </a:bodyPr>
          <a:lstStyle/>
          <a:p>
            <a:r>
              <a:rPr lang="en-US" sz="3200">
                <a:solidFill>
                  <a:srgbClr val="FEFFFF"/>
                </a:solidFill>
              </a:rPr>
              <a:t>Classical and Historical Definitions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FC6043-302F-45B1-B558-9FE8F99EC0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0770" y="2017667"/>
            <a:ext cx="4331229" cy="461780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Aristotle’s </a:t>
            </a:r>
            <a:r>
              <a:rPr lang="en-US" sz="28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Poetics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was based on Sophocles’ play </a:t>
            </a:r>
            <a:r>
              <a:rPr lang="en-US" sz="28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Oedipus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written in 430 B.C.</a:t>
            </a:r>
          </a:p>
          <a:p>
            <a:pPr lvl="1">
              <a:defRPr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Oedipus displays </a:t>
            </a:r>
            <a:r>
              <a:rPr lang="en-US" sz="2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Hubris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 lvl="1">
              <a:defRPr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Believes he can defy the gods</a:t>
            </a:r>
          </a:p>
          <a:p>
            <a:pPr lvl="1">
              <a:defRPr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Precedes Downfall</a:t>
            </a:r>
          </a:p>
          <a:p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555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Rectangle 10">
            <a:extLst>
              <a:ext uri="{FF2B5EF4-FFF2-40B4-BE49-F238E27FC236}">
                <a16:creationId xmlns:a16="http://schemas.microsoft.com/office/drawing/2014/main" id="{2B258D2B-6AC3-4B3A-A87C-FD7E65178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0360B1-B7ED-4125-B102-1D88C7ADA9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92" r="18240"/>
          <a:stretch/>
        </p:blipFill>
        <p:spPr>
          <a:xfrm>
            <a:off x="1" y="10"/>
            <a:ext cx="7574440" cy="6857990"/>
          </a:xfrm>
          <a:prstGeom prst="rect">
            <a:avLst/>
          </a:prstGeom>
        </p:spPr>
      </p:pic>
      <p:sp>
        <p:nvSpPr>
          <p:cNvPr id="46" name="Freeform 5">
            <a:extLst>
              <a:ext uri="{FF2B5EF4-FFF2-40B4-BE49-F238E27FC236}">
                <a16:creationId xmlns:a16="http://schemas.microsoft.com/office/drawing/2014/main" id="{8D55DD8B-9BF9-4B91-A22D-2D3F2AEFF1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1" y="659027"/>
            <a:ext cx="9042690" cy="1035152"/>
          </a:xfrm>
          <a:custGeom>
            <a:avLst/>
            <a:gdLst>
              <a:gd name="T0" fmla="*/ 1900 w 1902"/>
              <a:gd name="T1" fmla="*/ 77 h 163"/>
              <a:gd name="T2" fmla="*/ 1826 w 1902"/>
              <a:gd name="T3" fmla="*/ 3 h 163"/>
              <a:gd name="T4" fmla="*/ 1825 w 1902"/>
              <a:gd name="T5" fmla="*/ 2 h 163"/>
              <a:gd name="T6" fmla="*/ 1819 w 1902"/>
              <a:gd name="T7" fmla="*/ 0 h 163"/>
              <a:gd name="T8" fmla="*/ 1363 w 1902"/>
              <a:gd name="T9" fmla="*/ 0 h 163"/>
              <a:gd name="T10" fmla="*/ 1348 w 1902"/>
              <a:gd name="T11" fmla="*/ 0 h 163"/>
              <a:gd name="T12" fmla="*/ 1225 w 1902"/>
              <a:gd name="T13" fmla="*/ 0 h 163"/>
              <a:gd name="T14" fmla="*/ 1033 w 1902"/>
              <a:gd name="T15" fmla="*/ 0 h 163"/>
              <a:gd name="T16" fmla="*/ 892 w 1902"/>
              <a:gd name="T17" fmla="*/ 0 h 163"/>
              <a:gd name="T18" fmla="*/ 786 w 1902"/>
              <a:gd name="T19" fmla="*/ 0 h 163"/>
              <a:gd name="T20" fmla="*/ 577 w 1902"/>
              <a:gd name="T21" fmla="*/ 0 h 163"/>
              <a:gd name="T22" fmla="*/ 562 w 1902"/>
              <a:gd name="T23" fmla="*/ 0 h 163"/>
              <a:gd name="T24" fmla="*/ 439 w 1902"/>
              <a:gd name="T25" fmla="*/ 0 h 163"/>
              <a:gd name="T26" fmla="*/ 106 w 1902"/>
              <a:gd name="T27" fmla="*/ 0 h 163"/>
              <a:gd name="T28" fmla="*/ 0 w 1902"/>
              <a:gd name="T29" fmla="*/ 0 h 163"/>
              <a:gd name="T30" fmla="*/ 0 w 1902"/>
              <a:gd name="T31" fmla="*/ 163 h 163"/>
              <a:gd name="T32" fmla="*/ 106 w 1902"/>
              <a:gd name="T33" fmla="*/ 163 h 163"/>
              <a:gd name="T34" fmla="*/ 439 w 1902"/>
              <a:gd name="T35" fmla="*/ 163 h 163"/>
              <a:gd name="T36" fmla="*/ 562 w 1902"/>
              <a:gd name="T37" fmla="*/ 163 h 163"/>
              <a:gd name="T38" fmla="*/ 577 w 1902"/>
              <a:gd name="T39" fmla="*/ 163 h 163"/>
              <a:gd name="T40" fmla="*/ 786 w 1902"/>
              <a:gd name="T41" fmla="*/ 163 h 163"/>
              <a:gd name="T42" fmla="*/ 892 w 1902"/>
              <a:gd name="T43" fmla="*/ 163 h 163"/>
              <a:gd name="T44" fmla="*/ 1033 w 1902"/>
              <a:gd name="T45" fmla="*/ 163 h 163"/>
              <a:gd name="T46" fmla="*/ 1225 w 1902"/>
              <a:gd name="T47" fmla="*/ 163 h 163"/>
              <a:gd name="T48" fmla="*/ 1348 w 1902"/>
              <a:gd name="T49" fmla="*/ 163 h 163"/>
              <a:gd name="T50" fmla="*/ 1363 w 1902"/>
              <a:gd name="T51" fmla="*/ 163 h 163"/>
              <a:gd name="T52" fmla="*/ 1819 w 1902"/>
              <a:gd name="T53" fmla="*/ 163 h 163"/>
              <a:gd name="T54" fmla="*/ 1825 w 1902"/>
              <a:gd name="T55" fmla="*/ 161 h 163"/>
              <a:gd name="T56" fmla="*/ 1826 w 1902"/>
              <a:gd name="T57" fmla="*/ 160 h 163"/>
              <a:gd name="T58" fmla="*/ 1900 w 1902"/>
              <a:gd name="T59" fmla="*/ 86 h 163"/>
              <a:gd name="T60" fmla="*/ 1900 w 1902"/>
              <a:gd name="T61" fmla="*/ 7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02" h="163">
                <a:moveTo>
                  <a:pt x="1900" y="77"/>
                </a:moveTo>
                <a:cubicBezTo>
                  <a:pt x="1826" y="3"/>
                  <a:pt x="1826" y="3"/>
                  <a:pt x="1826" y="3"/>
                </a:cubicBezTo>
                <a:cubicBezTo>
                  <a:pt x="1825" y="2"/>
                  <a:pt x="1825" y="2"/>
                  <a:pt x="1825" y="2"/>
                </a:cubicBezTo>
                <a:cubicBezTo>
                  <a:pt x="1823" y="1"/>
                  <a:pt x="1821" y="0"/>
                  <a:pt x="1819" y="0"/>
                </a:cubicBezTo>
                <a:cubicBezTo>
                  <a:pt x="1363" y="0"/>
                  <a:pt x="1363" y="0"/>
                  <a:pt x="1363" y="0"/>
                </a:cubicBezTo>
                <a:cubicBezTo>
                  <a:pt x="1348" y="0"/>
                  <a:pt x="1348" y="0"/>
                  <a:pt x="1348" y="0"/>
                </a:cubicBezTo>
                <a:cubicBezTo>
                  <a:pt x="1225" y="0"/>
                  <a:pt x="1225" y="0"/>
                  <a:pt x="1225" y="0"/>
                </a:cubicBezTo>
                <a:cubicBezTo>
                  <a:pt x="1033" y="0"/>
                  <a:pt x="1033" y="0"/>
                  <a:pt x="1033" y="0"/>
                </a:cubicBezTo>
                <a:cubicBezTo>
                  <a:pt x="892" y="0"/>
                  <a:pt x="892" y="0"/>
                  <a:pt x="892" y="0"/>
                </a:cubicBezTo>
                <a:cubicBezTo>
                  <a:pt x="786" y="0"/>
                  <a:pt x="786" y="0"/>
                  <a:pt x="786" y="0"/>
                </a:cubicBezTo>
                <a:cubicBezTo>
                  <a:pt x="577" y="0"/>
                  <a:pt x="577" y="0"/>
                  <a:pt x="577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39" y="0"/>
                  <a:pt x="439" y="0"/>
                  <a:pt x="439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3"/>
                  <a:pt x="0" y="163"/>
                  <a:pt x="0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439" y="163"/>
                  <a:pt x="439" y="163"/>
                  <a:pt x="439" y="163"/>
                </a:cubicBezTo>
                <a:cubicBezTo>
                  <a:pt x="562" y="163"/>
                  <a:pt x="562" y="163"/>
                  <a:pt x="562" y="163"/>
                </a:cubicBezTo>
                <a:cubicBezTo>
                  <a:pt x="577" y="163"/>
                  <a:pt x="577" y="163"/>
                  <a:pt x="577" y="163"/>
                </a:cubicBezTo>
                <a:cubicBezTo>
                  <a:pt x="786" y="163"/>
                  <a:pt x="786" y="163"/>
                  <a:pt x="786" y="163"/>
                </a:cubicBezTo>
                <a:cubicBezTo>
                  <a:pt x="892" y="163"/>
                  <a:pt x="892" y="163"/>
                  <a:pt x="892" y="163"/>
                </a:cubicBezTo>
                <a:cubicBezTo>
                  <a:pt x="1033" y="163"/>
                  <a:pt x="1033" y="163"/>
                  <a:pt x="1033" y="163"/>
                </a:cubicBezTo>
                <a:cubicBezTo>
                  <a:pt x="1225" y="163"/>
                  <a:pt x="1225" y="163"/>
                  <a:pt x="1225" y="163"/>
                </a:cubicBezTo>
                <a:cubicBezTo>
                  <a:pt x="1348" y="163"/>
                  <a:pt x="1348" y="163"/>
                  <a:pt x="1348" y="163"/>
                </a:cubicBezTo>
                <a:cubicBezTo>
                  <a:pt x="1363" y="163"/>
                  <a:pt x="1363" y="163"/>
                  <a:pt x="1363" y="163"/>
                </a:cubicBezTo>
                <a:cubicBezTo>
                  <a:pt x="1819" y="163"/>
                  <a:pt x="1819" y="163"/>
                  <a:pt x="1819" y="163"/>
                </a:cubicBezTo>
                <a:cubicBezTo>
                  <a:pt x="1821" y="163"/>
                  <a:pt x="1823" y="162"/>
                  <a:pt x="1825" y="161"/>
                </a:cubicBezTo>
                <a:cubicBezTo>
                  <a:pt x="1825" y="160"/>
                  <a:pt x="1825" y="160"/>
                  <a:pt x="1826" y="160"/>
                </a:cubicBezTo>
                <a:cubicBezTo>
                  <a:pt x="1900" y="86"/>
                  <a:pt x="1900" y="86"/>
                  <a:pt x="1900" y="86"/>
                </a:cubicBezTo>
                <a:cubicBezTo>
                  <a:pt x="1902" y="83"/>
                  <a:pt x="1902" y="79"/>
                  <a:pt x="1900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7FEF9F-92AE-44C4-A874-DF168C1AB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867" y="787400"/>
            <a:ext cx="7145866" cy="778933"/>
          </a:xfrm>
        </p:spPr>
        <p:txBody>
          <a:bodyPr anchor="ctr">
            <a:normAutofit/>
          </a:bodyPr>
          <a:lstStyle/>
          <a:p>
            <a:r>
              <a:rPr lang="en-US" sz="3200">
                <a:solidFill>
                  <a:srgbClr val="FE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Classical and Historical Definitions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1F6B20-5321-476F-A206-F80261BE9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50451" y="2001520"/>
            <a:ext cx="4307839" cy="62484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Clr>
                <a:srgbClr val="98743A"/>
              </a:buClr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Elizabethan Tragedy:</a:t>
            </a:r>
          </a:p>
          <a:p>
            <a:pPr lvl="1">
              <a:lnSpc>
                <a:spcPct val="90000"/>
              </a:lnSpc>
              <a:buClr>
                <a:srgbClr val="98743A"/>
              </a:buClr>
              <a:defRPr/>
            </a:pP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Parallel system of order: Cosmic - 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God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Political - 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Monarchy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Family  - </a:t>
            </a:r>
            <a:r>
              <a:rPr lang="en-US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Father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Personal order - mind. </a:t>
            </a:r>
          </a:p>
          <a:p>
            <a:pPr lvl="1">
              <a:lnSpc>
                <a:spcPct val="90000"/>
              </a:lnSpc>
              <a:buClr>
                <a:srgbClr val="98743A"/>
              </a:buClr>
              <a:defRPr/>
            </a:pP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questioned God’s will on earth and the place of humankind in the grand scheme, i.e. Hamlet, King Lear, Macbeth – complex characters  searching for answers to these questions. </a:t>
            </a:r>
          </a:p>
          <a:p>
            <a:pPr lvl="1">
              <a:lnSpc>
                <a:spcPct val="90000"/>
              </a:lnSpc>
              <a:buClr>
                <a:srgbClr val="98743A"/>
              </a:buClr>
              <a:defRPr/>
            </a:pP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Elizabethan tragedies focus on characters of high status.</a:t>
            </a:r>
          </a:p>
          <a:p>
            <a:pPr lvl="1">
              <a:lnSpc>
                <a:spcPct val="90000"/>
              </a:lnSpc>
              <a:buClr>
                <a:srgbClr val="98743A"/>
              </a:buClr>
              <a:defRPr/>
            </a:pP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Elizabethan tragedies are spoken in elevated poetic language of blank verse, and heightened prose </a:t>
            </a:r>
          </a:p>
          <a:p>
            <a:pPr>
              <a:lnSpc>
                <a:spcPct val="90000"/>
              </a:lnSpc>
              <a:buClr>
                <a:srgbClr val="98743A"/>
              </a:buClr>
            </a:pPr>
            <a:endParaRPr lang="en-US" sz="17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263695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1509</Words>
  <Application>Microsoft Office PowerPoint</Application>
  <PresentationFormat>Widescreen</PresentationFormat>
  <Paragraphs>151</Paragraphs>
  <Slides>31</Slides>
  <Notes>0</Notes>
  <HiddenSlides>0</HiddenSlides>
  <MMClips>8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Century Gothic</vt:lpstr>
      <vt:lpstr>Times New Roman</vt:lpstr>
      <vt:lpstr>Wingdings 3</vt:lpstr>
      <vt:lpstr>Wisp</vt:lpstr>
      <vt:lpstr>THEATRICAL WORLDS</vt:lpstr>
      <vt:lpstr>Chapter Seven – “Genres”</vt:lpstr>
      <vt:lpstr>Classical and Historical Definitions</vt:lpstr>
      <vt:lpstr>Classical and Historical Definitions</vt:lpstr>
      <vt:lpstr>Classical and Historical Definitions</vt:lpstr>
      <vt:lpstr>Classical and Historical Definitions</vt:lpstr>
      <vt:lpstr>Classical and Historical Definitions</vt:lpstr>
      <vt:lpstr>Classical and Historical Definitions</vt:lpstr>
      <vt:lpstr>Classical and Historical Definitions</vt:lpstr>
      <vt:lpstr>Comedy</vt:lpstr>
      <vt:lpstr>Comedy</vt:lpstr>
      <vt:lpstr>Comedy</vt:lpstr>
      <vt:lpstr>Comedy</vt:lpstr>
      <vt:lpstr>Comedy</vt:lpstr>
      <vt:lpstr>PowerPoint Presentation</vt:lpstr>
      <vt:lpstr>Comedy</vt:lpstr>
      <vt:lpstr>Comedy</vt:lpstr>
      <vt:lpstr>PowerPoint Presentation</vt:lpstr>
      <vt:lpstr>Comedy</vt:lpstr>
      <vt:lpstr>PowerPoint Presentation</vt:lpstr>
      <vt:lpstr>Comedy</vt:lpstr>
      <vt:lpstr>Comedy</vt:lpstr>
      <vt:lpstr>PowerPoint Presentation</vt:lpstr>
      <vt:lpstr>Comedy</vt:lpstr>
      <vt:lpstr>Rise of the “isms”</vt:lpstr>
      <vt:lpstr>Samuel Becket, Waiting for Godot</vt:lpstr>
      <vt:lpstr>Antonin Artaud – Theatre of  Cruelty</vt:lpstr>
      <vt:lpstr>2:40 - </vt:lpstr>
      <vt:lpstr>Feminist Theatre </vt:lpstr>
      <vt:lpstr>PowerPoint Presentation</vt:lpstr>
      <vt:lpstr>Realism – Anton Chekhov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THEATRICAL WORLDS</dc:title>
  <dc:creator>Chad Daniel</dc:creator>
  <cp:lastModifiedBy>Chad Daniel</cp:lastModifiedBy>
  <cp:revision>3</cp:revision>
  <dcterms:created xsi:type="dcterms:W3CDTF">2020-01-21T03:25:08Z</dcterms:created>
  <dcterms:modified xsi:type="dcterms:W3CDTF">2020-02-04T13:50:38Z</dcterms:modified>
</cp:coreProperties>
</file>